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61" r:id="rId3"/>
    <p:sldId id="310" r:id="rId4"/>
    <p:sldId id="263" r:id="rId5"/>
    <p:sldId id="290" r:id="rId6"/>
    <p:sldId id="291" r:id="rId7"/>
    <p:sldId id="259" r:id="rId8"/>
    <p:sldId id="262" r:id="rId9"/>
    <p:sldId id="265" r:id="rId10"/>
    <p:sldId id="315" r:id="rId11"/>
    <p:sldId id="316" r:id="rId12"/>
    <p:sldId id="298" r:id="rId13"/>
    <p:sldId id="317" r:id="rId14"/>
    <p:sldId id="269" r:id="rId15"/>
    <p:sldId id="272" r:id="rId16"/>
    <p:sldId id="270" r:id="rId17"/>
    <p:sldId id="271" r:id="rId18"/>
    <p:sldId id="280" r:id="rId19"/>
    <p:sldId id="309" r:id="rId20"/>
    <p:sldId id="282" r:id="rId21"/>
    <p:sldId id="283" r:id="rId22"/>
  </p:sldIdLst>
  <p:sldSz cx="9144000" cy="6858000" type="screen4x3"/>
  <p:notesSz cx="7077075" cy="9426575"/>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89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67" d="100"/>
          <a:sy n="67" d="100"/>
        </p:scale>
        <p:origin x="1074" y="60"/>
      </p:cViewPr>
      <p:guideLst>
        <p:guide orient="horz" pos="2160"/>
        <p:guide pos="2880"/>
      </p:guideLst>
    </p:cSldViewPr>
  </p:slideViewPr>
  <p:outlineViewPr>
    <p:cViewPr>
      <p:scale>
        <a:sx n="33" d="100"/>
        <a:sy n="33" d="100"/>
      </p:scale>
      <p:origin x="0" y="2536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al Cabrera" userId="d128cf6168c616f6" providerId="LiveId" clId="{2BE07BA0-C0C2-4978-BAA1-D0CEE2AC60D1}"/>
    <pc:docChg chg="custSel modSld">
      <pc:chgData name="Roal Cabrera" userId="d128cf6168c616f6" providerId="LiveId" clId="{2BE07BA0-C0C2-4978-BAA1-D0CEE2AC60D1}" dt="2019-04-30T20:52:41.510" v="8" actId="20577"/>
      <pc:docMkLst>
        <pc:docMk/>
      </pc:docMkLst>
      <pc:sldChg chg="modSp">
        <pc:chgData name="Roal Cabrera" userId="d128cf6168c616f6" providerId="LiveId" clId="{2BE07BA0-C0C2-4978-BAA1-D0CEE2AC60D1}" dt="2019-04-30T20:52:41.510" v="8" actId="20577"/>
        <pc:sldMkLst>
          <pc:docMk/>
          <pc:sldMk cId="0" sldId="259"/>
        </pc:sldMkLst>
        <pc:spChg chg="mod">
          <ac:chgData name="Roal Cabrera" userId="d128cf6168c616f6" providerId="LiveId" clId="{2BE07BA0-C0C2-4978-BAA1-D0CEE2AC60D1}" dt="2019-04-30T20:52:41.510" v="8" actId="20577"/>
          <ac:spMkLst>
            <pc:docMk/>
            <pc:sldMk cId="0" sldId="259"/>
            <ac:spMk id="7" creationId="{00000000-0000-0000-0000-000000000000}"/>
          </ac:spMkLst>
        </pc:spChg>
      </pc:sldChg>
      <pc:sldChg chg="modSp">
        <pc:chgData name="Roal Cabrera" userId="d128cf6168c616f6" providerId="LiveId" clId="{2BE07BA0-C0C2-4978-BAA1-D0CEE2AC60D1}" dt="2019-04-30T20:52:01.195" v="6" actId="313"/>
        <pc:sldMkLst>
          <pc:docMk/>
          <pc:sldMk cId="0" sldId="261"/>
        </pc:sldMkLst>
        <pc:spChg chg="mod">
          <ac:chgData name="Roal Cabrera" userId="d128cf6168c616f6" providerId="LiveId" clId="{2BE07BA0-C0C2-4978-BAA1-D0CEE2AC60D1}" dt="2019-04-30T20:52:01.195" v="6" actId="313"/>
          <ac:spMkLst>
            <pc:docMk/>
            <pc:sldMk cId="0" sldId="261"/>
            <ac:spMk id="7"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0"/>
            <a:ext cx="3066733" cy="471329"/>
          </a:xfrm>
          <a:prstGeom prst="rect">
            <a:avLst/>
          </a:prstGeom>
        </p:spPr>
        <p:txBody>
          <a:bodyPr vert="horz" lIns="93936" tIns="46968" rIns="93936" bIns="46968" rtlCol="0"/>
          <a:lstStyle>
            <a:lvl1pPr algn="l">
              <a:defRPr sz="1200"/>
            </a:lvl1pPr>
          </a:lstStyle>
          <a:p>
            <a:endParaRPr lang="es-MX" dirty="0"/>
          </a:p>
        </p:txBody>
      </p:sp>
      <p:sp>
        <p:nvSpPr>
          <p:cNvPr id="3" name="2 Marcador de fecha"/>
          <p:cNvSpPr>
            <a:spLocks noGrp="1"/>
          </p:cNvSpPr>
          <p:nvPr>
            <p:ph type="dt" idx="1"/>
          </p:nvPr>
        </p:nvSpPr>
        <p:spPr>
          <a:xfrm>
            <a:off x="4008706" y="0"/>
            <a:ext cx="3066733" cy="471329"/>
          </a:xfrm>
          <a:prstGeom prst="rect">
            <a:avLst/>
          </a:prstGeom>
        </p:spPr>
        <p:txBody>
          <a:bodyPr vert="horz" lIns="93936" tIns="46968" rIns="93936" bIns="46968" rtlCol="0"/>
          <a:lstStyle>
            <a:lvl1pPr algn="r">
              <a:defRPr sz="1200"/>
            </a:lvl1pPr>
          </a:lstStyle>
          <a:p>
            <a:fld id="{83F5C124-DF62-46B0-AFC9-F367028D10D8}" type="datetimeFigureOut">
              <a:rPr lang="es-MX" smtClean="0"/>
              <a:pPr/>
              <a:t>30/04/2019</a:t>
            </a:fld>
            <a:endParaRPr lang="es-MX" dirty="0"/>
          </a:p>
        </p:txBody>
      </p:sp>
      <p:sp>
        <p:nvSpPr>
          <p:cNvPr id="4" name="3 Marcador de imagen de diapositiva"/>
          <p:cNvSpPr>
            <a:spLocks noGrp="1" noRot="1" noChangeAspect="1"/>
          </p:cNvSpPr>
          <p:nvPr>
            <p:ph type="sldImg" idx="2"/>
          </p:nvPr>
        </p:nvSpPr>
        <p:spPr>
          <a:xfrm>
            <a:off x="1182688" y="706438"/>
            <a:ext cx="4711700" cy="3535362"/>
          </a:xfrm>
          <a:prstGeom prst="rect">
            <a:avLst/>
          </a:prstGeom>
          <a:noFill/>
          <a:ln w="12700">
            <a:solidFill>
              <a:prstClr val="black"/>
            </a:solidFill>
          </a:ln>
        </p:spPr>
        <p:txBody>
          <a:bodyPr vert="horz" lIns="93936" tIns="46968" rIns="93936" bIns="46968" rtlCol="0" anchor="ctr"/>
          <a:lstStyle/>
          <a:p>
            <a:endParaRPr lang="es-MX" dirty="0"/>
          </a:p>
        </p:txBody>
      </p:sp>
      <p:sp>
        <p:nvSpPr>
          <p:cNvPr id="5" name="4 Marcador de notas"/>
          <p:cNvSpPr>
            <a:spLocks noGrp="1"/>
          </p:cNvSpPr>
          <p:nvPr>
            <p:ph type="body" sz="quarter" idx="3"/>
          </p:nvPr>
        </p:nvSpPr>
        <p:spPr>
          <a:xfrm>
            <a:off x="707708" y="4477624"/>
            <a:ext cx="5661660" cy="4241959"/>
          </a:xfrm>
          <a:prstGeom prst="rect">
            <a:avLst/>
          </a:prstGeom>
        </p:spPr>
        <p:txBody>
          <a:bodyPr vert="horz" lIns="93936" tIns="46968" rIns="93936" bIns="46968"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5 Marcador de pie de página"/>
          <p:cNvSpPr>
            <a:spLocks noGrp="1"/>
          </p:cNvSpPr>
          <p:nvPr>
            <p:ph type="ftr" sz="quarter" idx="4"/>
          </p:nvPr>
        </p:nvSpPr>
        <p:spPr>
          <a:xfrm>
            <a:off x="1" y="8953610"/>
            <a:ext cx="3066733" cy="471329"/>
          </a:xfrm>
          <a:prstGeom prst="rect">
            <a:avLst/>
          </a:prstGeom>
        </p:spPr>
        <p:txBody>
          <a:bodyPr vert="horz" lIns="93936" tIns="46968" rIns="93936" bIns="46968" rtlCol="0" anchor="b"/>
          <a:lstStyle>
            <a:lvl1pPr algn="l">
              <a:defRPr sz="1200"/>
            </a:lvl1pPr>
          </a:lstStyle>
          <a:p>
            <a:endParaRPr lang="es-MX" dirty="0"/>
          </a:p>
        </p:txBody>
      </p:sp>
      <p:sp>
        <p:nvSpPr>
          <p:cNvPr id="7" name="6 Marcador de número de diapositiva"/>
          <p:cNvSpPr>
            <a:spLocks noGrp="1"/>
          </p:cNvSpPr>
          <p:nvPr>
            <p:ph type="sldNum" sz="quarter" idx="5"/>
          </p:nvPr>
        </p:nvSpPr>
        <p:spPr>
          <a:xfrm>
            <a:off x="4008706" y="8953610"/>
            <a:ext cx="3066733" cy="471329"/>
          </a:xfrm>
          <a:prstGeom prst="rect">
            <a:avLst/>
          </a:prstGeom>
        </p:spPr>
        <p:txBody>
          <a:bodyPr vert="horz" lIns="93936" tIns="46968" rIns="93936" bIns="46968" rtlCol="0" anchor="b"/>
          <a:lstStyle>
            <a:lvl1pPr algn="r">
              <a:defRPr sz="1200"/>
            </a:lvl1pPr>
          </a:lstStyle>
          <a:p>
            <a:fld id="{74AC43B6-A584-4D56-8CDC-D8F998CE130E}" type="slidenum">
              <a:rPr lang="es-MX" smtClean="0"/>
              <a:pPr/>
              <a:t>‹Nº›</a:t>
            </a:fld>
            <a:endParaRPr lang="es-MX" dirty="0"/>
          </a:p>
        </p:txBody>
      </p:sp>
    </p:spTree>
    <p:extLst>
      <p:ext uri="{BB962C8B-B14F-4D97-AF65-F5344CB8AC3E}">
        <p14:creationId xmlns:p14="http://schemas.microsoft.com/office/powerpoint/2010/main" val="3428894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2688" y="706438"/>
            <a:ext cx="4711700" cy="3535362"/>
          </a:xfrm>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74AC43B6-A584-4D56-8CDC-D8F998CE130E}" type="slidenum">
              <a:rPr lang="es-MX" smtClean="0"/>
              <a:pPr/>
              <a:t>1</a:t>
            </a:fld>
            <a:endParaRPr lang="es-MX"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2688" y="706438"/>
            <a:ext cx="4711700" cy="3535362"/>
          </a:xfrm>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74AC43B6-A584-4D56-8CDC-D8F998CE130E}" type="slidenum">
              <a:rPr lang="es-MX" smtClean="0"/>
              <a:pPr/>
              <a:t>10</a:t>
            </a:fld>
            <a:endParaRPr lang="es-MX" dirty="0"/>
          </a:p>
        </p:txBody>
      </p:sp>
    </p:spTree>
    <p:extLst>
      <p:ext uri="{BB962C8B-B14F-4D97-AF65-F5344CB8AC3E}">
        <p14:creationId xmlns:p14="http://schemas.microsoft.com/office/powerpoint/2010/main" val="27151418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2688" y="706438"/>
            <a:ext cx="4711700" cy="3535362"/>
          </a:xfrm>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74AC43B6-A584-4D56-8CDC-D8F998CE130E}" type="slidenum">
              <a:rPr lang="es-MX" smtClean="0"/>
              <a:pPr/>
              <a:t>11</a:t>
            </a:fld>
            <a:endParaRPr lang="es-MX" dirty="0"/>
          </a:p>
        </p:txBody>
      </p:sp>
    </p:spTree>
    <p:extLst>
      <p:ext uri="{BB962C8B-B14F-4D97-AF65-F5344CB8AC3E}">
        <p14:creationId xmlns:p14="http://schemas.microsoft.com/office/powerpoint/2010/main" val="34436560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2688" y="706438"/>
            <a:ext cx="4711700" cy="3535362"/>
          </a:xfrm>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74AC43B6-A584-4D56-8CDC-D8F998CE130E}" type="slidenum">
              <a:rPr lang="es-MX" smtClean="0"/>
              <a:pPr/>
              <a:t>12</a:t>
            </a:fld>
            <a:endParaRPr lang="es-MX"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2688" y="706438"/>
            <a:ext cx="4711700" cy="3535362"/>
          </a:xfrm>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74AC43B6-A584-4D56-8CDC-D8F998CE130E}" type="slidenum">
              <a:rPr lang="es-MX" smtClean="0"/>
              <a:pPr/>
              <a:t>13</a:t>
            </a:fld>
            <a:endParaRPr lang="es-MX" dirty="0"/>
          </a:p>
        </p:txBody>
      </p:sp>
    </p:spTree>
    <p:extLst>
      <p:ext uri="{BB962C8B-B14F-4D97-AF65-F5344CB8AC3E}">
        <p14:creationId xmlns:p14="http://schemas.microsoft.com/office/powerpoint/2010/main" val="31994737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2688" y="706438"/>
            <a:ext cx="4711700" cy="3535362"/>
          </a:xfrm>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74AC43B6-A584-4D56-8CDC-D8F998CE130E}" type="slidenum">
              <a:rPr lang="es-MX" smtClean="0"/>
              <a:pPr/>
              <a:t>14</a:t>
            </a:fld>
            <a:endParaRPr lang="es-MX"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2688" y="706438"/>
            <a:ext cx="4711700" cy="3535362"/>
          </a:xfrm>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74AC43B6-A584-4D56-8CDC-D8F998CE130E}" type="slidenum">
              <a:rPr lang="es-MX" smtClean="0"/>
              <a:pPr/>
              <a:t>15</a:t>
            </a:fld>
            <a:endParaRPr lang="es-MX"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2688" y="706438"/>
            <a:ext cx="4711700" cy="3535362"/>
          </a:xfrm>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74AC43B6-A584-4D56-8CDC-D8F998CE130E}" type="slidenum">
              <a:rPr lang="es-MX" smtClean="0"/>
              <a:pPr/>
              <a:t>16</a:t>
            </a:fld>
            <a:endParaRPr lang="es-MX"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2688" y="706438"/>
            <a:ext cx="4711700" cy="3535362"/>
          </a:xfrm>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74AC43B6-A584-4D56-8CDC-D8F998CE130E}" type="slidenum">
              <a:rPr lang="es-MX" smtClean="0"/>
              <a:pPr/>
              <a:t>17</a:t>
            </a:fld>
            <a:endParaRPr lang="es-MX"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2688" y="706438"/>
            <a:ext cx="4711700" cy="3535362"/>
          </a:xfrm>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74AC43B6-A584-4D56-8CDC-D8F998CE130E}" type="slidenum">
              <a:rPr lang="es-MX" smtClean="0"/>
              <a:pPr/>
              <a:t>18</a:t>
            </a:fld>
            <a:endParaRPr lang="es-MX"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2688" y="706438"/>
            <a:ext cx="4711700" cy="3535362"/>
          </a:xfrm>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74AC43B6-A584-4D56-8CDC-D8F998CE130E}" type="slidenum">
              <a:rPr lang="es-MX" smtClean="0"/>
              <a:pPr/>
              <a:t>19</a:t>
            </a:fld>
            <a:endParaRPr lang="es-MX"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2688" y="706438"/>
            <a:ext cx="4711700" cy="3535362"/>
          </a:xfrm>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74AC43B6-A584-4D56-8CDC-D8F998CE130E}" type="slidenum">
              <a:rPr lang="es-MX" smtClean="0"/>
              <a:pPr/>
              <a:t>2</a:t>
            </a:fld>
            <a:endParaRPr lang="es-MX"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2688" y="706438"/>
            <a:ext cx="4711700" cy="3535362"/>
          </a:xfrm>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74AC43B6-A584-4D56-8CDC-D8F998CE130E}" type="slidenum">
              <a:rPr lang="es-MX" smtClean="0"/>
              <a:pPr/>
              <a:t>20</a:t>
            </a:fld>
            <a:endParaRPr lang="es-MX"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2688" y="706438"/>
            <a:ext cx="4711700" cy="3535362"/>
          </a:xfrm>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74AC43B6-A584-4D56-8CDC-D8F998CE130E}" type="slidenum">
              <a:rPr lang="es-MX" smtClean="0"/>
              <a:pPr/>
              <a:t>21</a:t>
            </a:fld>
            <a:endParaRPr lang="es-MX"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2688" y="706438"/>
            <a:ext cx="4711700" cy="3535362"/>
          </a:xfrm>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74AC43B6-A584-4D56-8CDC-D8F998CE130E}" type="slidenum">
              <a:rPr lang="es-MX" smtClean="0"/>
              <a:pPr/>
              <a:t>3</a:t>
            </a:fld>
            <a:endParaRPr lang="es-MX"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2688" y="706438"/>
            <a:ext cx="4711700" cy="3535362"/>
          </a:xfrm>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74AC43B6-A584-4D56-8CDC-D8F998CE130E}" type="slidenum">
              <a:rPr lang="es-MX" smtClean="0"/>
              <a:pPr/>
              <a:t>4</a:t>
            </a:fld>
            <a:endParaRPr lang="es-MX"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2688" y="706438"/>
            <a:ext cx="4711700" cy="3535362"/>
          </a:xfrm>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74AC43B6-A584-4D56-8CDC-D8F998CE130E}" type="slidenum">
              <a:rPr lang="es-MX" smtClean="0"/>
              <a:pPr/>
              <a:t>5</a:t>
            </a:fld>
            <a:endParaRPr lang="es-MX"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2688" y="706438"/>
            <a:ext cx="4711700" cy="3535362"/>
          </a:xfrm>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74AC43B6-A584-4D56-8CDC-D8F998CE130E}" type="slidenum">
              <a:rPr lang="es-MX" smtClean="0"/>
              <a:pPr/>
              <a:t>6</a:t>
            </a:fld>
            <a:endParaRPr lang="es-MX"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2688" y="706438"/>
            <a:ext cx="4711700" cy="3535362"/>
          </a:xfrm>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74AC43B6-A584-4D56-8CDC-D8F998CE130E}" type="slidenum">
              <a:rPr lang="es-MX" smtClean="0"/>
              <a:pPr/>
              <a:t>7</a:t>
            </a:fld>
            <a:endParaRPr lang="es-MX"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2688" y="706438"/>
            <a:ext cx="4711700" cy="3535362"/>
          </a:xfrm>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74AC43B6-A584-4D56-8CDC-D8F998CE130E}" type="slidenum">
              <a:rPr lang="es-MX" smtClean="0"/>
              <a:pPr/>
              <a:t>8</a:t>
            </a:fld>
            <a:endParaRPr lang="es-MX"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1182688" y="706438"/>
            <a:ext cx="4711700" cy="3535362"/>
          </a:xfrm>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74AC43B6-A584-4D56-8CDC-D8F998CE130E}" type="slidenum">
              <a:rPr lang="es-MX" smtClean="0"/>
              <a:pPr/>
              <a:t>9</a:t>
            </a:fld>
            <a:endParaRPr lang="es-MX"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6"/>
            <a:ext cx="7772400" cy="1470025"/>
          </a:xfrm>
        </p:spPr>
        <p:txBody>
          <a:bodyPr/>
          <a:lstStyle/>
          <a:p>
            <a:r>
              <a:rPr lang="es-ES"/>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MX"/>
          </a:p>
        </p:txBody>
      </p:sp>
      <p:sp>
        <p:nvSpPr>
          <p:cNvPr id="4" name="3 Marcador de fecha"/>
          <p:cNvSpPr>
            <a:spLocks noGrp="1"/>
          </p:cNvSpPr>
          <p:nvPr>
            <p:ph type="dt" sz="half" idx="10"/>
          </p:nvPr>
        </p:nvSpPr>
        <p:spPr/>
        <p:txBody>
          <a:bodyPr/>
          <a:lstStyle/>
          <a:p>
            <a:fld id="{17C5E0C3-2CEF-49F3-9B75-43FEC300B65C}" type="datetime1">
              <a:rPr lang="es-MX" smtClean="0"/>
              <a:pPr/>
              <a:t>30/04/2019</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4FE923C3-4863-490B-A04A-D3E0F7616C7F}" type="slidenum">
              <a:rPr lang="es-MX" smtClean="0"/>
              <a:pPr/>
              <a:t>‹Nº›</a:t>
            </a:fld>
            <a:endParaRPr lang="es-MX"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3F6BCCC-130C-49B1-9A92-D43E1C4BAECA}" type="datetime1">
              <a:rPr lang="es-MX" smtClean="0"/>
              <a:pPr/>
              <a:t>30/04/2019</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4FE923C3-4863-490B-A04A-D3E0F7616C7F}" type="slidenum">
              <a:rPr lang="es-MX" smtClean="0"/>
              <a:pPr/>
              <a:t>‹Nº›</a:t>
            </a:fld>
            <a:endParaRPr lang="es-MX"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2057400" cy="5851525"/>
          </a:xfrm>
        </p:spPr>
        <p:txBody>
          <a:bodyPr vert="eaVert"/>
          <a:lstStyle/>
          <a:p>
            <a:r>
              <a:rPr lang="es-ES"/>
              <a:t>Haga clic para modificar el estilo de título del patrón</a:t>
            </a:r>
            <a:endParaRPr lang="es-MX"/>
          </a:p>
        </p:txBody>
      </p:sp>
      <p:sp>
        <p:nvSpPr>
          <p:cNvPr id="3" name="2 Marcador de texto vertical"/>
          <p:cNvSpPr>
            <a:spLocks noGrp="1"/>
          </p:cNvSpPr>
          <p:nvPr>
            <p:ph type="body" orient="vert" idx="1"/>
          </p:nvPr>
        </p:nvSpPr>
        <p:spPr>
          <a:xfrm>
            <a:off x="457200" y="274639"/>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1EA4F07B-164F-4F6B-9A07-3B4609AB08F3}" type="datetime1">
              <a:rPr lang="es-MX" smtClean="0"/>
              <a:pPr/>
              <a:t>30/04/2019</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4FE923C3-4863-490B-A04A-D3E0F7616C7F}" type="slidenum">
              <a:rPr lang="es-MX" smtClean="0"/>
              <a:pPr/>
              <a:t>‹Nº›</a:t>
            </a:fld>
            <a:endParaRPr lang="es-MX"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10"/>
          </p:nvPr>
        </p:nvSpPr>
        <p:spPr/>
        <p:txBody>
          <a:bodyPr/>
          <a:lstStyle/>
          <a:p>
            <a:fld id="{2B0814B2-ED0C-4358-8B20-EEAFE1F004BB}" type="datetime1">
              <a:rPr lang="es-MX" smtClean="0"/>
              <a:pPr/>
              <a:t>30/04/2019</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4FE923C3-4863-490B-A04A-D3E0F7616C7F}" type="slidenum">
              <a:rPr lang="es-MX" smtClean="0"/>
              <a:pPr/>
              <a:t>‹Nº›</a:t>
            </a:fld>
            <a:endParaRPr lang="es-MX"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MX"/>
          </a:p>
        </p:txBody>
      </p:sp>
      <p:sp>
        <p:nvSpPr>
          <p:cNvPr id="3" name="2 Marcador de texto"/>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DFFD56EA-1C47-4A8E-8180-BD65AD60CD27}" type="datetime1">
              <a:rPr lang="es-MX" smtClean="0"/>
              <a:pPr/>
              <a:t>30/04/2019</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4FE923C3-4863-490B-A04A-D3E0F7616C7F}" type="slidenum">
              <a:rPr lang="es-MX" smtClean="0"/>
              <a:pPr/>
              <a:t>‹Nº›</a:t>
            </a:fld>
            <a:endParaRPr lang="es-MX"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contenido"/>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contenido"/>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fecha"/>
          <p:cNvSpPr>
            <a:spLocks noGrp="1"/>
          </p:cNvSpPr>
          <p:nvPr>
            <p:ph type="dt" sz="half" idx="10"/>
          </p:nvPr>
        </p:nvSpPr>
        <p:spPr/>
        <p:txBody>
          <a:bodyPr/>
          <a:lstStyle/>
          <a:p>
            <a:fld id="{C239173D-2B3F-4465-B752-FAA869C07D99}" type="datetime1">
              <a:rPr lang="es-MX" smtClean="0"/>
              <a:pPr/>
              <a:t>30/04/2019</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4FE923C3-4863-490B-A04A-D3E0F7616C7F}" type="slidenum">
              <a:rPr lang="es-MX" smtClean="0"/>
              <a:pPr/>
              <a:t>‹Nº›</a:t>
            </a:fld>
            <a:endParaRPr lang="es-MX"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MX"/>
          </a:p>
        </p:txBody>
      </p:sp>
      <p:sp>
        <p:nvSpPr>
          <p:cNvPr id="3" name="2 Marcador de texto"/>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4 Marcador de texto"/>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6 Marcador de fecha"/>
          <p:cNvSpPr>
            <a:spLocks noGrp="1"/>
          </p:cNvSpPr>
          <p:nvPr>
            <p:ph type="dt" sz="half" idx="10"/>
          </p:nvPr>
        </p:nvSpPr>
        <p:spPr/>
        <p:txBody>
          <a:bodyPr/>
          <a:lstStyle/>
          <a:p>
            <a:fld id="{18216B09-1596-407E-8808-656D78CC96D1}" type="datetime1">
              <a:rPr lang="es-MX" smtClean="0"/>
              <a:pPr/>
              <a:t>30/04/2019</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4FE923C3-4863-490B-A04A-D3E0F7616C7F}" type="slidenum">
              <a:rPr lang="es-MX" smtClean="0"/>
              <a:pPr/>
              <a:t>‹Nº›</a:t>
            </a:fld>
            <a:endParaRPr lang="es-MX"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MX"/>
          </a:p>
        </p:txBody>
      </p:sp>
      <p:sp>
        <p:nvSpPr>
          <p:cNvPr id="3" name="2 Marcador de fecha"/>
          <p:cNvSpPr>
            <a:spLocks noGrp="1"/>
          </p:cNvSpPr>
          <p:nvPr>
            <p:ph type="dt" sz="half" idx="10"/>
          </p:nvPr>
        </p:nvSpPr>
        <p:spPr/>
        <p:txBody>
          <a:bodyPr/>
          <a:lstStyle/>
          <a:p>
            <a:fld id="{E2AF3317-352F-4541-A67E-F336C8E441B4}" type="datetime1">
              <a:rPr lang="es-MX" smtClean="0"/>
              <a:pPr/>
              <a:t>30/04/2019</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4FE923C3-4863-490B-A04A-D3E0F7616C7F}" type="slidenum">
              <a:rPr lang="es-MX" smtClean="0"/>
              <a:pPr/>
              <a:t>‹Nº›</a:t>
            </a:fld>
            <a:endParaRPr lang="es-MX"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514746F-8998-4160-B805-4705AABC6D96}" type="datetime1">
              <a:rPr lang="es-MX" smtClean="0"/>
              <a:pPr/>
              <a:t>30/04/2019</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4FE923C3-4863-490B-A04A-D3E0F7616C7F}" type="slidenum">
              <a:rPr lang="es-MX" smtClean="0"/>
              <a:pPr/>
              <a:t>‹Nº›</a:t>
            </a:fld>
            <a:endParaRPr lang="es-MX"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1" y="273050"/>
            <a:ext cx="3008313" cy="1162050"/>
          </a:xfrm>
        </p:spPr>
        <p:txBody>
          <a:bodyPr anchor="b"/>
          <a:lstStyle>
            <a:lvl1pPr algn="l">
              <a:defRPr sz="2000" b="1"/>
            </a:lvl1pPr>
          </a:lstStyle>
          <a:p>
            <a:r>
              <a:rPr lang="es-ES"/>
              <a:t>Haga clic para modificar el estilo de título del patrón</a:t>
            </a:r>
            <a:endParaRPr lang="es-MX"/>
          </a:p>
        </p:txBody>
      </p:sp>
      <p:sp>
        <p:nvSpPr>
          <p:cNvPr id="3" name="2 Marcador de contenido"/>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texto"/>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3845C605-7B3F-4E5B-A2F1-F0A0A782C799}" type="datetime1">
              <a:rPr lang="es-MX" smtClean="0"/>
              <a:pPr/>
              <a:t>30/04/2019</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4FE923C3-4863-490B-A04A-D3E0F7616C7F}" type="slidenum">
              <a:rPr lang="es-MX" smtClean="0"/>
              <a:pPr/>
              <a:t>‹Nº›</a:t>
            </a:fld>
            <a:endParaRPr lang="es-MX"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1"/>
            <a:ext cx="5486400" cy="566738"/>
          </a:xfrm>
        </p:spPr>
        <p:txBody>
          <a:bodyPr anchor="b"/>
          <a:lstStyle>
            <a:lvl1pPr algn="l">
              <a:defRPr sz="2000" b="1"/>
            </a:lvl1pPr>
          </a:lstStyle>
          <a:p>
            <a:r>
              <a:rPr lang="es-ES"/>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38E4807C-7E6C-4CDE-A9C4-5FF71614083C}" type="datetime1">
              <a:rPr lang="es-MX" smtClean="0"/>
              <a:pPr/>
              <a:t>30/04/2019</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4FE923C3-4863-490B-A04A-D3E0F7616C7F}" type="slidenum">
              <a:rPr lang="es-MX" smtClean="0"/>
              <a:pPr/>
              <a:t>‹Nº›</a:t>
            </a:fld>
            <a:endParaRPr lang="es-MX"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2 Marcador de texto"/>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3 Marcador de fecha"/>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4FC5F5-7FCF-41CF-8F8E-B3C1AC9097C0}" type="datetime1">
              <a:rPr lang="es-MX" smtClean="0"/>
              <a:pPr/>
              <a:t>30/04/2019</a:t>
            </a:fld>
            <a:endParaRPr lang="es-MX" dirty="0"/>
          </a:p>
        </p:txBody>
      </p:sp>
      <p:sp>
        <p:nvSpPr>
          <p:cNvPr id="5" name="4 Marcador de pie de página"/>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p>
        </p:txBody>
      </p:sp>
      <p:sp>
        <p:nvSpPr>
          <p:cNvPr id="6" name="5 Marcador de número de diapositiva"/>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E923C3-4863-490B-A04A-D3E0F7616C7F}" type="slidenum">
              <a:rPr lang="es-MX" smtClean="0"/>
              <a:pPr/>
              <a:t>‹Nº›</a:t>
            </a:fld>
            <a:endParaRPr lang="es-MX"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idchihuahua@outlook.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8" Type="http://schemas.openxmlformats.org/officeDocument/2006/relationships/image" Target="../media/image23.jpeg"/><Relationship Id="rId3" Type="http://schemas.openxmlformats.org/officeDocument/2006/relationships/hyperlink" Target="mailto:midchihuahua@outlook.com" TargetMode="External"/><Relationship Id="rId7" Type="http://schemas.openxmlformats.org/officeDocument/2006/relationships/image" Target="../media/image22.jpe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21.jpeg"/><Relationship Id="rId5" Type="http://schemas.openxmlformats.org/officeDocument/2006/relationships/image" Target="../media/image20.jpeg"/><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hyperlink" Target="mailto:midchihuahua@outlook.com" TargetMode="External"/><Relationship Id="rId7" Type="http://schemas.openxmlformats.org/officeDocument/2006/relationships/image" Target="../media/image26.jpe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25.jpeg"/><Relationship Id="rId5" Type="http://schemas.openxmlformats.org/officeDocument/2006/relationships/image" Target="../media/image24.jpeg"/><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8" Type="http://schemas.openxmlformats.org/officeDocument/2006/relationships/image" Target="../media/image30.jpeg"/><Relationship Id="rId3" Type="http://schemas.openxmlformats.org/officeDocument/2006/relationships/image" Target="../media/image27.jpeg"/><Relationship Id="rId7" Type="http://schemas.openxmlformats.org/officeDocument/2006/relationships/hyperlink" Target="mailto:midchihuahua@outlook.com"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29.jpeg"/><Relationship Id="rId4" Type="http://schemas.openxmlformats.org/officeDocument/2006/relationships/image" Target="../media/image28.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33.jpe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32.jpeg"/><Relationship Id="rId5" Type="http://schemas.openxmlformats.org/officeDocument/2006/relationships/image" Target="../media/image31.jpeg"/><Relationship Id="rId4" Type="http://schemas.openxmlformats.org/officeDocument/2006/relationships/hyperlink" Target="mailto:midchihuahua@outlook.com"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36.jpe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35.jpeg"/><Relationship Id="rId5" Type="http://schemas.openxmlformats.org/officeDocument/2006/relationships/image" Target="../media/image34.jpeg"/><Relationship Id="rId4" Type="http://schemas.openxmlformats.org/officeDocument/2006/relationships/hyperlink" Target="mailto:midchihuahua@outlook.com"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37.jpeg"/><Relationship Id="rId7" Type="http://schemas.openxmlformats.org/officeDocument/2006/relationships/hyperlink" Target="mailto:midchihuahua@outlook.com" TargetMode="External"/><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39.jpeg"/><Relationship Id="rId4" Type="http://schemas.openxmlformats.org/officeDocument/2006/relationships/image" Target="../media/image38.jpeg"/></Relationships>
</file>

<file path=ppt/slides/_rels/slide16.xml.rels><?xml version="1.0" encoding="UTF-8" standalone="yes"?>
<Relationships xmlns="http://schemas.openxmlformats.org/package/2006/relationships"><Relationship Id="rId3" Type="http://schemas.openxmlformats.org/officeDocument/2006/relationships/image" Target="../media/image40.jpeg"/><Relationship Id="rId7" Type="http://schemas.openxmlformats.org/officeDocument/2006/relationships/hyperlink" Target="mailto:midchihuahua@outlook.com"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42.jpeg"/><Relationship Id="rId4" Type="http://schemas.openxmlformats.org/officeDocument/2006/relationships/image" Target="../media/image41.jpeg"/></Relationships>
</file>

<file path=ppt/slides/_rels/slide17.xml.rels><?xml version="1.0" encoding="UTF-8" standalone="yes"?>
<Relationships xmlns="http://schemas.openxmlformats.org/package/2006/relationships"><Relationship Id="rId3" Type="http://schemas.openxmlformats.org/officeDocument/2006/relationships/image" Target="../media/image43.jpeg"/><Relationship Id="rId7" Type="http://schemas.openxmlformats.org/officeDocument/2006/relationships/hyperlink" Target="mailto:midchihuahua@outlook.com" TargetMode="Externa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45.jpeg"/><Relationship Id="rId5" Type="http://schemas.openxmlformats.org/officeDocument/2006/relationships/image" Target="../media/image44.jpeg"/><Relationship Id="rId4" Type="http://schemas.openxmlformats.org/officeDocument/2006/relationships/image" Target="../media/image2.jpeg"/></Relationships>
</file>

<file path=ppt/slides/_rels/slide18.xml.rels><?xml version="1.0" encoding="UTF-8" standalone="yes"?>
<Relationships xmlns="http://schemas.openxmlformats.org/package/2006/relationships"><Relationship Id="rId3" Type="http://schemas.openxmlformats.org/officeDocument/2006/relationships/image" Target="../media/image46.jpeg"/><Relationship Id="rId7" Type="http://schemas.openxmlformats.org/officeDocument/2006/relationships/hyperlink" Target="mailto:midchihuahua@outlook.com" TargetMode="External"/><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48.jpeg"/><Relationship Id="rId4" Type="http://schemas.openxmlformats.org/officeDocument/2006/relationships/image" Target="../media/image47.jpeg"/></Relationships>
</file>

<file path=ppt/slides/_rels/slide19.xml.rels><?xml version="1.0" encoding="UTF-8" standalone="yes"?>
<Relationships xmlns="http://schemas.openxmlformats.org/package/2006/relationships"><Relationship Id="rId3" Type="http://schemas.openxmlformats.org/officeDocument/2006/relationships/image" Target="../media/image49.jpeg"/><Relationship Id="rId7" Type="http://schemas.openxmlformats.org/officeDocument/2006/relationships/hyperlink" Target="mailto:midchihuahua@outlook.com" TargetMode="External"/><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51.jpeg"/><Relationship Id="rId4" Type="http://schemas.openxmlformats.org/officeDocument/2006/relationships/image" Target="../media/image50.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hyperlink" Target="mailto:midchihuahua@outlook.com"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hyperlink" Target="mailto:midchihuahua@outlook.com" TargetMode="External"/><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54.jpeg"/><Relationship Id="rId5" Type="http://schemas.openxmlformats.org/officeDocument/2006/relationships/image" Target="../media/image53.jpeg"/><Relationship Id="rId4" Type="http://schemas.openxmlformats.org/officeDocument/2006/relationships/image" Target="../media/image52.jpeg"/></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hyperlink" Target="mailto:midchihuahua@outlook.com" TargetMode="External"/><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57.jpeg"/><Relationship Id="rId5" Type="http://schemas.openxmlformats.org/officeDocument/2006/relationships/image" Target="../media/image56.jpeg"/><Relationship Id="rId4" Type="http://schemas.openxmlformats.org/officeDocument/2006/relationships/image" Target="../media/image55.jpeg"/></Relationships>
</file>

<file path=ppt/slides/_rels/slide3.xml.rels><?xml version="1.0" encoding="UTF-8" standalone="yes"?>
<Relationships xmlns="http://schemas.openxmlformats.org/package/2006/relationships"><Relationship Id="rId3" Type="http://schemas.openxmlformats.org/officeDocument/2006/relationships/hyperlink" Target="mailto:midchihuahua@outlook.com"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hyperlink" Target="mailto:midchihuahua@outlook.com"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3.jpeg"/><Relationship Id="rId7"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hyperlink" Target="mailto:midchihuahua@outlook.com" TargetMode="External"/><Relationship Id="rId5" Type="http://schemas.openxmlformats.org/officeDocument/2006/relationships/image" Target="../media/image5.jpeg"/><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7.jpeg"/><Relationship Id="rId7"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hyperlink" Target="mailto:midchihuahua@outlook.com" TargetMode="Externa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hyperlink" Target="mailto:midchihuahua@outlook.com" TargetMode="External"/><Relationship Id="rId7" Type="http://schemas.openxmlformats.org/officeDocument/2006/relationships/image" Target="../media/image13.jpe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2.jpeg"/><Relationship Id="rId5" Type="http://schemas.openxmlformats.org/officeDocument/2006/relationships/image" Target="../media/image11.gif"/><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hyperlink" Target="mailto:midchihuahua@outlook.com"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5.jpeg"/><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8" Type="http://schemas.openxmlformats.org/officeDocument/2006/relationships/image" Target="../media/image19.jpeg"/><Relationship Id="rId3" Type="http://schemas.openxmlformats.org/officeDocument/2006/relationships/hyperlink" Target="mailto:midchihuahua@outlook.com" TargetMode="External"/><Relationship Id="rId7" Type="http://schemas.openxmlformats.org/officeDocument/2006/relationships/image" Target="../media/image18.jpe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7.gif"/><Relationship Id="rId5" Type="http://schemas.openxmlformats.org/officeDocument/2006/relationships/image" Target="../media/image16.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0" y="432049"/>
            <a:ext cx="9144000" cy="1196751"/>
          </a:xfrm>
        </p:spPr>
        <p:txBody>
          <a:bodyPr>
            <a:normAutofit fontScale="90000"/>
          </a:bodyPr>
          <a:lstStyle/>
          <a:p>
            <a:r>
              <a:rPr lang="es-MX" sz="3600" b="1" dirty="0">
                <a:solidFill>
                  <a:schemeClr val="tx2"/>
                </a:solidFill>
                <a:latin typeface="Comic Sans MS" pitchFamily="66" charset="0"/>
              </a:rPr>
              <a:t>MANTENIMIENTO INDUSTRIAL</a:t>
            </a:r>
            <a:br>
              <a:rPr lang="es-MX" sz="3600" b="1" dirty="0">
                <a:solidFill>
                  <a:schemeClr val="tx2"/>
                </a:solidFill>
                <a:latin typeface="Comic Sans MS" pitchFamily="66" charset="0"/>
              </a:rPr>
            </a:br>
            <a:r>
              <a:rPr lang="es-MX" sz="3600" b="1" dirty="0">
                <a:solidFill>
                  <a:schemeClr val="tx2"/>
                </a:solidFill>
                <a:latin typeface="Comic Sans MS" pitchFamily="66" charset="0"/>
              </a:rPr>
              <a:t>DE DELICIAS </a:t>
            </a:r>
            <a:br>
              <a:rPr lang="es-MX" sz="3600" b="1" dirty="0">
                <a:solidFill>
                  <a:schemeClr val="tx2"/>
                </a:solidFill>
                <a:latin typeface="Comic Sans MS" pitchFamily="66" charset="0"/>
              </a:rPr>
            </a:br>
            <a:r>
              <a:rPr lang="es-MX" sz="3600" b="1" dirty="0">
                <a:solidFill>
                  <a:schemeClr val="tx2"/>
                </a:solidFill>
                <a:latin typeface="Comic Sans MS" pitchFamily="66" charset="0"/>
              </a:rPr>
              <a:t>S. de R. L. DE C.V.</a:t>
            </a:r>
          </a:p>
        </p:txBody>
      </p:sp>
      <p:sp>
        <p:nvSpPr>
          <p:cNvPr id="3" name="2 Subtítulo"/>
          <p:cNvSpPr>
            <a:spLocks noGrp="1"/>
          </p:cNvSpPr>
          <p:nvPr>
            <p:ph type="subTitle" idx="1"/>
          </p:nvPr>
        </p:nvSpPr>
        <p:spPr>
          <a:xfrm>
            <a:off x="0" y="6453336"/>
            <a:ext cx="9144000" cy="415498"/>
          </a:xfrm>
        </p:spPr>
        <p:txBody>
          <a:bodyPr>
            <a:spAutoFit/>
          </a:bodyPr>
          <a:lstStyle/>
          <a:p>
            <a:r>
              <a:rPr lang="es-MX" sz="900" b="1" dirty="0">
                <a:solidFill>
                  <a:schemeClr val="tx1"/>
                </a:solidFill>
              </a:rPr>
              <a:t>Mantenimiento Industrial de Delicias S DE R L DE CV</a:t>
            </a:r>
            <a:endParaRPr lang="es-MX" sz="900" dirty="0">
              <a:solidFill>
                <a:schemeClr val="tx1"/>
              </a:solidFill>
            </a:endParaRPr>
          </a:p>
          <a:p>
            <a:r>
              <a:rPr lang="es-MX" sz="900" dirty="0">
                <a:solidFill>
                  <a:schemeClr val="tx1"/>
                </a:solidFill>
              </a:rPr>
              <a:t>Calle 20 Norte 515     Fraccionamiento Imperial</a:t>
            </a:r>
            <a:r>
              <a:rPr lang="es-MX" sz="100" dirty="0">
                <a:solidFill>
                  <a:schemeClr val="tx1"/>
                </a:solidFill>
              </a:rPr>
              <a:t>                    </a:t>
            </a:r>
            <a:r>
              <a:rPr lang="es-MX" sz="900" dirty="0">
                <a:solidFill>
                  <a:schemeClr val="tx1"/>
                </a:solidFill>
              </a:rPr>
              <a:t>CP 33030   Tel 639 4740684 </a:t>
            </a:r>
            <a:r>
              <a:rPr lang="es-MX" sz="100" dirty="0">
                <a:solidFill>
                  <a:schemeClr val="tx1"/>
                </a:solidFill>
              </a:rPr>
              <a:t> </a:t>
            </a:r>
            <a:r>
              <a:rPr lang="es-MX" sz="900" dirty="0">
                <a:solidFill>
                  <a:schemeClr val="tx1"/>
                </a:solidFill>
              </a:rPr>
              <a:t>Cd Delicias, Chihuahua México    </a:t>
            </a:r>
            <a:r>
              <a:rPr lang="es-MX" sz="900" dirty="0">
                <a:solidFill>
                  <a:schemeClr val="tx1"/>
                </a:solidFill>
                <a:hlinkClick r:id="rId3"/>
              </a:rPr>
              <a:t>midchihuahua@outlook.com</a:t>
            </a:r>
            <a:endParaRPr lang="es-MX" sz="900" dirty="0">
              <a:solidFill>
                <a:schemeClr val="tx1"/>
              </a:solidFill>
            </a:endParaRPr>
          </a:p>
          <a:p>
            <a:endParaRPr lang="es-MX" sz="100" dirty="0">
              <a:solidFill>
                <a:schemeClr val="tx1"/>
              </a:solidFill>
            </a:endParaRPr>
          </a:p>
        </p:txBody>
      </p:sp>
      <p:graphicFrame>
        <p:nvGraphicFramePr>
          <p:cNvPr id="5" name="4 Tabla"/>
          <p:cNvGraphicFramePr>
            <a:graphicFrameLocks noGrp="1"/>
          </p:cNvGraphicFramePr>
          <p:nvPr/>
        </p:nvGraphicFramePr>
        <p:xfrm>
          <a:off x="1524000" y="1397000"/>
          <a:ext cx="6096000" cy="2608064"/>
        </p:xfrm>
        <a:graphic>
          <a:graphicData uri="http://schemas.openxmlformats.org/drawingml/2006/table">
            <a:tbl>
              <a:tblPr firstRow="1" bandRow="1">
                <a:tableStyleId>{2D5ABB26-0587-4C30-8999-92F81FD0307C}</a:tableStyleId>
              </a:tblPr>
              <a:tblGrid>
                <a:gridCol w="6096000">
                  <a:extLst>
                    <a:ext uri="{9D8B030D-6E8A-4147-A177-3AD203B41FA5}">
                      <a16:colId xmlns:a16="http://schemas.microsoft.com/office/drawing/2014/main" val="20000"/>
                    </a:ext>
                  </a:extLst>
                </a:gridCol>
              </a:tblGrid>
              <a:tr h="2608064">
                <a:tc>
                  <a:txBody>
                    <a:bodyPr/>
                    <a:lstStyle/>
                    <a:p>
                      <a:endParaRPr lang="es-MX" dirty="0"/>
                    </a:p>
                  </a:txBody>
                  <a:tcPr/>
                </a:tc>
                <a:extLst>
                  <a:ext uri="{0D108BD9-81ED-4DB2-BD59-A6C34878D82A}">
                    <a16:rowId xmlns:a16="http://schemas.microsoft.com/office/drawing/2014/main" val="10000"/>
                  </a:ext>
                </a:extLst>
              </a:tr>
            </a:tbl>
          </a:graphicData>
        </a:graphic>
      </p:graphicFrame>
      <p:pic>
        <p:nvPicPr>
          <p:cNvPr id="10" name="Imagen 9">
            <a:extLst>
              <a:ext uri="{FF2B5EF4-FFF2-40B4-BE49-F238E27FC236}">
                <a16:creationId xmlns:a16="http://schemas.microsoft.com/office/drawing/2014/main" id="{142351A8-3F5F-40DF-8C8D-8DE4B8527A34}"/>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325893" y="2019337"/>
            <a:ext cx="6492213" cy="365187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3"/>
          <p:cNvSpPr txBox="1">
            <a:spLocks noChangeArrowheads="1"/>
          </p:cNvSpPr>
          <p:nvPr/>
        </p:nvSpPr>
        <p:spPr>
          <a:xfrm>
            <a:off x="467544" y="2250506"/>
            <a:ext cx="4320480" cy="2474638"/>
          </a:xfrm>
          <a:prstGeom prst="rect">
            <a:avLst/>
          </a:prstGeom>
        </p:spPr>
        <p:txBody>
          <a:bodyPr vert="horz" lIns="91440" tIns="45720" rIns="91440" bIns="45720" rtlCol="0">
            <a:normAutofit/>
          </a:bodyPr>
          <a:lstStyle/>
          <a:p>
            <a:r>
              <a:rPr lang="es-MX" sz="1600" b="1" dirty="0">
                <a:latin typeface="Comic Sans MS" pitchFamily="66" charset="0"/>
              </a:rPr>
              <a:t>Actividades:</a:t>
            </a:r>
          </a:p>
          <a:p>
            <a:r>
              <a:rPr lang="es-MX" sz="1600" dirty="0">
                <a:latin typeface="Comic Sans MS" pitchFamily="66" charset="0"/>
              </a:rPr>
              <a:t>Retiro de Escombro, Basura, </a:t>
            </a:r>
            <a:r>
              <a:rPr lang="es-MX" sz="1600" dirty="0" err="1">
                <a:latin typeface="Comic Sans MS" pitchFamily="66" charset="0"/>
              </a:rPr>
              <a:t>Tep</a:t>
            </a:r>
            <a:r>
              <a:rPr lang="es-MX" sz="1600" dirty="0">
                <a:latin typeface="Comic Sans MS" pitchFamily="66" charset="0"/>
              </a:rPr>
              <a:t>, Madera de diversas plantas por medio de camiones de volteo y planas.</a:t>
            </a:r>
          </a:p>
          <a:p>
            <a:endParaRPr lang="es-MX" sz="1600" dirty="0">
              <a:latin typeface="Comic Sans MS" pitchFamily="66" charset="0"/>
            </a:endParaRPr>
          </a:p>
          <a:p>
            <a:r>
              <a:rPr lang="es-MX" sz="1600" dirty="0">
                <a:latin typeface="Comic Sans MS" pitchFamily="66" charset="0"/>
              </a:rPr>
              <a:t>Limpieza de Oficinas, Almacenes, pulido de pisos, patios, </a:t>
            </a:r>
            <a:r>
              <a:rPr lang="es-MX" sz="1600" dirty="0" err="1">
                <a:latin typeface="Comic Sans MS" pitchFamily="66" charset="0"/>
              </a:rPr>
              <a:t>etc</a:t>
            </a:r>
            <a:endParaRPr lang="es-MX" sz="1600" dirty="0">
              <a:latin typeface="Comic Sans MS" pitchFamily="66" charset="0"/>
            </a:endParaRPr>
          </a:p>
          <a:p>
            <a:endParaRPr lang="es-MX" sz="1600" dirty="0">
              <a:latin typeface="Comic Sans MS" pitchFamily="66" charset="0"/>
            </a:endParaRPr>
          </a:p>
        </p:txBody>
      </p:sp>
      <p:sp>
        <p:nvSpPr>
          <p:cNvPr id="21" name="2 Subtítulo">
            <a:extLst>
              <a:ext uri="{FF2B5EF4-FFF2-40B4-BE49-F238E27FC236}">
                <a16:creationId xmlns:a16="http://schemas.microsoft.com/office/drawing/2014/main" id="{3889002C-BF1B-42F7-A100-3854ED441952}"/>
              </a:ext>
            </a:extLst>
          </p:cNvPr>
          <p:cNvSpPr txBox="1">
            <a:spLocks/>
          </p:cNvSpPr>
          <p:nvPr/>
        </p:nvSpPr>
        <p:spPr>
          <a:xfrm>
            <a:off x="0" y="6453336"/>
            <a:ext cx="9144000" cy="415498"/>
          </a:xfrm>
          <a:prstGeom prst="rect">
            <a:avLst/>
          </a:prstGeom>
        </p:spPr>
        <p:txBody>
          <a:bodyPr vert="horz" lIns="91440" tIns="45720" rIns="91440" bIns="45720" rtlCol="0">
            <a:sp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MX" sz="900" b="1" dirty="0">
                <a:solidFill>
                  <a:schemeClr val="tx1"/>
                </a:solidFill>
              </a:rPr>
              <a:t>Mantenimiento Industrial de Delicias S DE R L DE CV</a:t>
            </a:r>
            <a:endParaRPr lang="es-MX" sz="900" dirty="0">
              <a:solidFill>
                <a:schemeClr val="tx1"/>
              </a:solidFill>
            </a:endParaRPr>
          </a:p>
          <a:p>
            <a:r>
              <a:rPr lang="es-MX" sz="900" dirty="0">
                <a:solidFill>
                  <a:schemeClr val="tx1"/>
                </a:solidFill>
              </a:rPr>
              <a:t>Calle 20 Norte 515     Fraccionamiento Imperial</a:t>
            </a:r>
            <a:r>
              <a:rPr lang="es-MX" sz="100" dirty="0">
                <a:solidFill>
                  <a:schemeClr val="tx1"/>
                </a:solidFill>
              </a:rPr>
              <a:t>                    </a:t>
            </a:r>
            <a:r>
              <a:rPr lang="es-MX" sz="900" dirty="0">
                <a:solidFill>
                  <a:schemeClr val="tx1"/>
                </a:solidFill>
              </a:rPr>
              <a:t>CP 33030   Tel 639 4740684 </a:t>
            </a:r>
            <a:r>
              <a:rPr lang="es-MX" sz="100" dirty="0">
                <a:solidFill>
                  <a:schemeClr val="tx1"/>
                </a:solidFill>
              </a:rPr>
              <a:t> </a:t>
            </a:r>
            <a:r>
              <a:rPr lang="es-MX" sz="900" dirty="0">
                <a:solidFill>
                  <a:schemeClr val="tx1"/>
                </a:solidFill>
              </a:rPr>
              <a:t>Cd Delicias, Chihuahua México    </a:t>
            </a:r>
            <a:r>
              <a:rPr lang="es-MX" sz="900" dirty="0">
                <a:solidFill>
                  <a:schemeClr val="tx1"/>
                </a:solidFill>
                <a:hlinkClick r:id="rId3"/>
              </a:rPr>
              <a:t>midchihuahua@outlook.com</a:t>
            </a:r>
            <a:endParaRPr lang="es-MX" sz="900" dirty="0">
              <a:solidFill>
                <a:schemeClr val="tx1"/>
              </a:solidFill>
            </a:endParaRPr>
          </a:p>
          <a:p>
            <a:endParaRPr lang="es-MX" sz="100" dirty="0">
              <a:solidFill>
                <a:schemeClr val="tx1"/>
              </a:solidFill>
            </a:endParaRPr>
          </a:p>
        </p:txBody>
      </p:sp>
      <p:sp>
        <p:nvSpPr>
          <p:cNvPr id="22" name="Rectangle 2">
            <a:extLst>
              <a:ext uri="{FF2B5EF4-FFF2-40B4-BE49-F238E27FC236}">
                <a16:creationId xmlns:a16="http://schemas.microsoft.com/office/drawing/2014/main" id="{A3D4460D-1BF6-4553-B667-01795FA2C3B4}"/>
              </a:ext>
            </a:extLst>
          </p:cNvPr>
          <p:cNvSpPr txBox="1">
            <a:spLocks noChangeArrowheads="1"/>
          </p:cNvSpPr>
          <p:nvPr/>
        </p:nvSpPr>
        <p:spPr>
          <a:xfrm>
            <a:off x="972716" y="1376119"/>
            <a:ext cx="3022104" cy="654458"/>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3200" i="0" u="none" strike="noStrike" kern="1200" cap="none" spc="0" normalizeH="0" baseline="0" noProof="0" dirty="0">
                <a:ln>
                  <a:noFill/>
                </a:ln>
                <a:solidFill>
                  <a:srgbClr val="C00000"/>
                </a:solidFill>
                <a:effectLst/>
                <a:uLnTx/>
                <a:uFillTx/>
                <a:latin typeface="Comic Sans MS" pitchFamily="66" charset="0"/>
                <a:ea typeface="+mj-ea"/>
                <a:cs typeface="+mj-cs"/>
              </a:rPr>
              <a:t>Contratos</a:t>
            </a:r>
          </a:p>
        </p:txBody>
      </p:sp>
      <p:sp>
        <p:nvSpPr>
          <p:cNvPr id="23" name="1 Título">
            <a:extLst>
              <a:ext uri="{FF2B5EF4-FFF2-40B4-BE49-F238E27FC236}">
                <a16:creationId xmlns:a16="http://schemas.microsoft.com/office/drawing/2014/main" id="{299DF22D-585A-46C8-AF53-6D2A88CD4944}"/>
              </a:ext>
            </a:extLst>
          </p:cNvPr>
          <p:cNvSpPr txBox="1">
            <a:spLocks/>
          </p:cNvSpPr>
          <p:nvPr/>
        </p:nvSpPr>
        <p:spPr>
          <a:xfrm>
            <a:off x="179512" y="302038"/>
            <a:ext cx="5833526" cy="96672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MX" sz="1800" b="1" dirty="0">
                <a:solidFill>
                  <a:schemeClr val="tx2"/>
                </a:solidFill>
                <a:latin typeface="Comic Sans MS" pitchFamily="66" charset="0"/>
              </a:rPr>
              <a:t>MANTENIMIENTO INDUSTRIAL DE DELICIAS </a:t>
            </a:r>
            <a:br>
              <a:rPr lang="es-MX" sz="1800" b="1" dirty="0">
                <a:solidFill>
                  <a:schemeClr val="tx2"/>
                </a:solidFill>
                <a:latin typeface="Comic Sans MS" pitchFamily="66" charset="0"/>
              </a:rPr>
            </a:br>
            <a:r>
              <a:rPr lang="es-MX" sz="1800" b="1" dirty="0">
                <a:solidFill>
                  <a:schemeClr val="tx2"/>
                </a:solidFill>
                <a:latin typeface="Comic Sans MS" pitchFamily="66" charset="0"/>
              </a:rPr>
              <a:t>S. de R. L. DE C.V.</a:t>
            </a:r>
          </a:p>
        </p:txBody>
      </p:sp>
      <p:pic>
        <p:nvPicPr>
          <p:cNvPr id="24" name="Imagen 23">
            <a:extLst>
              <a:ext uri="{FF2B5EF4-FFF2-40B4-BE49-F238E27FC236}">
                <a16:creationId xmlns:a16="http://schemas.microsoft.com/office/drawing/2014/main" id="{49E50F01-04B0-4BCC-ABCD-97AD78AFD0D8}"/>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t="18976" r="3911" b="10016"/>
          <a:stretch/>
        </p:blipFill>
        <p:spPr>
          <a:xfrm>
            <a:off x="6156176" y="284874"/>
            <a:ext cx="2442930" cy="1015468"/>
          </a:xfrm>
          <a:prstGeom prst="rect">
            <a:avLst/>
          </a:prstGeom>
        </p:spPr>
      </p:pic>
      <p:pic>
        <p:nvPicPr>
          <p:cNvPr id="14338" name="Picture 2" descr="Resultado de imagen para retiro de basura en industrias">
            <a:extLst>
              <a:ext uri="{FF2B5EF4-FFF2-40B4-BE49-F238E27FC236}">
                <a16:creationId xmlns:a16="http://schemas.microsoft.com/office/drawing/2014/main" id="{40A2C79B-5392-434D-951F-F50D5180DCD8}"/>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459800" y="1676606"/>
            <a:ext cx="2144504" cy="1104322"/>
          </a:xfrm>
          <a:prstGeom prst="rect">
            <a:avLst/>
          </a:prstGeom>
          <a:noFill/>
          <a:extLst>
            <a:ext uri="{909E8E84-426E-40DD-AFC4-6F175D3DCCD1}">
              <a14:hiddenFill xmlns:a14="http://schemas.microsoft.com/office/drawing/2010/main">
                <a:solidFill>
                  <a:srgbClr val="FFFFFF"/>
                </a:solidFill>
              </a14:hiddenFill>
            </a:ext>
          </a:extLst>
        </p:spPr>
      </p:pic>
      <p:pic>
        <p:nvPicPr>
          <p:cNvPr id="14340" name="Picture 4" descr="Resultado de imagen para retiro de basura en industrias">
            <a:extLst>
              <a:ext uri="{FF2B5EF4-FFF2-40B4-BE49-F238E27FC236}">
                <a16:creationId xmlns:a16="http://schemas.microsoft.com/office/drawing/2014/main" id="{F89F9178-376B-45EF-B2CD-99389A9F9E21}"/>
              </a:ext>
            </a:extLst>
          </p:cNvPr>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6471540" y="2896958"/>
            <a:ext cx="2121024" cy="1120546"/>
          </a:xfrm>
          <a:prstGeom prst="rect">
            <a:avLst/>
          </a:prstGeom>
          <a:noFill/>
          <a:extLst>
            <a:ext uri="{909E8E84-426E-40DD-AFC4-6F175D3DCCD1}">
              <a14:hiddenFill xmlns:a14="http://schemas.microsoft.com/office/drawing/2010/main">
                <a:solidFill>
                  <a:srgbClr val="FFFFFF"/>
                </a:solidFill>
              </a14:hiddenFill>
            </a:ext>
          </a:extLst>
        </p:spPr>
      </p:pic>
      <p:pic>
        <p:nvPicPr>
          <p:cNvPr id="14342" name="Picture 6" descr="Resultado de imagen para retiro de basura en industrias">
            <a:extLst>
              <a:ext uri="{FF2B5EF4-FFF2-40B4-BE49-F238E27FC236}">
                <a16:creationId xmlns:a16="http://schemas.microsoft.com/office/drawing/2014/main" id="{BD84D164-A6F3-43F4-BD06-0DD2892C5222}"/>
              </a:ext>
            </a:extLst>
          </p:cNvPr>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6459800" y="4133534"/>
            <a:ext cx="2139306" cy="1083226"/>
          </a:xfrm>
          <a:prstGeom prst="rect">
            <a:avLst/>
          </a:prstGeom>
          <a:noFill/>
          <a:extLst>
            <a:ext uri="{909E8E84-426E-40DD-AFC4-6F175D3DCCD1}">
              <a14:hiddenFill xmlns:a14="http://schemas.microsoft.com/office/drawing/2010/main">
                <a:solidFill>
                  <a:srgbClr val="FFFFFF"/>
                </a:solidFill>
              </a14:hiddenFill>
            </a:ext>
          </a:extLst>
        </p:spPr>
      </p:pic>
      <p:pic>
        <p:nvPicPr>
          <p:cNvPr id="14344" name="Picture 8" descr="Resultado de imagen para retiro de tarimas">
            <a:extLst>
              <a:ext uri="{FF2B5EF4-FFF2-40B4-BE49-F238E27FC236}">
                <a16:creationId xmlns:a16="http://schemas.microsoft.com/office/drawing/2014/main" id="{26F1DB8E-1EE8-4E0C-AB60-1DEF2C1C255B}"/>
              </a:ext>
            </a:extLst>
          </p:cNvPr>
          <p:cNvPicPr>
            <a:picLocks noChangeAspect="1" noChangeArrowheads="1"/>
          </p:cNvPicPr>
          <p:nvPr/>
        </p:nvPicPr>
        <p:blipFill>
          <a:blip r:embed="rId8" cstate="screen">
            <a:extLst>
              <a:ext uri="{28A0092B-C50C-407E-A947-70E740481C1C}">
                <a14:useLocalDpi xmlns:a14="http://schemas.microsoft.com/office/drawing/2010/main"/>
              </a:ext>
            </a:extLst>
          </a:blip>
          <a:srcRect/>
          <a:stretch>
            <a:fillRect/>
          </a:stretch>
        </p:blipFill>
        <p:spPr bwMode="auto">
          <a:xfrm>
            <a:off x="6471540" y="5370110"/>
            <a:ext cx="2129120" cy="9688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3627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3"/>
          <p:cNvSpPr txBox="1">
            <a:spLocks noChangeArrowheads="1"/>
          </p:cNvSpPr>
          <p:nvPr/>
        </p:nvSpPr>
        <p:spPr>
          <a:xfrm>
            <a:off x="467544" y="2250506"/>
            <a:ext cx="4320480" cy="2474638"/>
          </a:xfrm>
          <a:prstGeom prst="rect">
            <a:avLst/>
          </a:prstGeom>
        </p:spPr>
        <p:txBody>
          <a:bodyPr vert="horz" lIns="91440" tIns="45720" rIns="91440" bIns="45720" rtlCol="0">
            <a:normAutofit/>
          </a:bodyPr>
          <a:lstStyle/>
          <a:p>
            <a:r>
              <a:rPr lang="es-MX" sz="1600" b="1" dirty="0">
                <a:latin typeface="Comic Sans MS" pitchFamily="66" charset="0"/>
              </a:rPr>
              <a:t>Actividades:</a:t>
            </a:r>
          </a:p>
          <a:p>
            <a:endParaRPr lang="es-MX" sz="1600" dirty="0">
              <a:latin typeface="Comic Sans MS" pitchFamily="66" charset="0"/>
            </a:endParaRPr>
          </a:p>
          <a:p>
            <a:r>
              <a:rPr lang="es-MX" sz="1600" dirty="0">
                <a:latin typeface="Comic Sans MS" pitchFamily="66" charset="0"/>
              </a:rPr>
              <a:t>Limpieza de Oficinas</a:t>
            </a:r>
          </a:p>
          <a:p>
            <a:r>
              <a:rPr lang="es-MX" sz="1600" dirty="0">
                <a:latin typeface="Comic Sans MS" pitchFamily="66" charset="0"/>
              </a:rPr>
              <a:t>Almacenes</a:t>
            </a:r>
          </a:p>
          <a:p>
            <a:r>
              <a:rPr lang="es-MX" sz="1600" dirty="0">
                <a:latin typeface="Comic Sans MS" pitchFamily="66" charset="0"/>
              </a:rPr>
              <a:t>Pulido de pisos,</a:t>
            </a:r>
          </a:p>
          <a:p>
            <a:r>
              <a:rPr lang="es-MX" sz="1600" dirty="0">
                <a:latin typeface="Comic Sans MS" pitchFamily="66" charset="0"/>
              </a:rPr>
              <a:t>Patios, </a:t>
            </a:r>
            <a:r>
              <a:rPr lang="es-MX" sz="1600" dirty="0" err="1">
                <a:latin typeface="Comic Sans MS" pitchFamily="66" charset="0"/>
              </a:rPr>
              <a:t>etc</a:t>
            </a:r>
            <a:endParaRPr lang="es-MX" sz="1600" dirty="0">
              <a:latin typeface="Comic Sans MS" pitchFamily="66" charset="0"/>
            </a:endParaRPr>
          </a:p>
          <a:p>
            <a:endParaRPr lang="es-MX" sz="1600" dirty="0">
              <a:latin typeface="Comic Sans MS" pitchFamily="66" charset="0"/>
            </a:endParaRPr>
          </a:p>
        </p:txBody>
      </p:sp>
      <p:sp>
        <p:nvSpPr>
          <p:cNvPr id="21" name="2 Subtítulo">
            <a:extLst>
              <a:ext uri="{FF2B5EF4-FFF2-40B4-BE49-F238E27FC236}">
                <a16:creationId xmlns:a16="http://schemas.microsoft.com/office/drawing/2014/main" id="{3889002C-BF1B-42F7-A100-3854ED441952}"/>
              </a:ext>
            </a:extLst>
          </p:cNvPr>
          <p:cNvSpPr txBox="1">
            <a:spLocks/>
          </p:cNvSpPr>
          <p:nvPr/>
        </p:nvSpPr>
        <p:spPr>
          <a:xfrm>
            <a:off x="0" y="6453336"/>
            <a:ext cx="9144000" cy="415498"/>
          </a:xfrm>
          <a:prstGeom prst="rect">
            <a:avLst/>
          </a:prstGeom>
        </p:spPr>
        <p:txBody>
          <a:bodyPr vert="horz" lIns="91440" tIns="45720" rIns="91440" bIns="45720" rtlCol="0">
            <a:sp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MX" sz="900" b="1" dirty="0">
                <a:solidFill>
                  <a:schemeClr val="tx1"/>
                </a:solidFill>
              </a:rPr>
              <a:t>Mantenimiento Industrial de Delicias S DE R L DE CV</a:t>
            </a:r>
            <a:endParaRPr lang="es-MX" sz="900" dirty="0">
              <a:solidFill>
                <a:schemeClr val="tx1"/>
              </a:solidFill>
            </a:endParaRPr>
          </a:p>
          <a:p>
            <a:r>
              <a:rPr lang="es-MX" sz="900" dirty="0">
                <a:solidFill>
                  <a:schemeClr val="tx1"/>
                </a:solidFill>
              </a:rPr>
              <a:t>Calle 20 Norte 515     Fraccionamiento Imperial</a:t>
            </a:r>
            <a:r>
              <a:rPr lang="es-MX" sz="100" dirty="0">
                <a:solidFill>
                  <a:schemeClr val="tx1"/>
                </a:solidFill>
              </a:rPr>
              <a:t>                    </a:t>
            </a:r>
            <a:r>
              <a:rPr lang="es-MX" sz="900" dirty="0">
                <a:solidFill>
                  <a:schemeClr val="tx1"/>
                </a:solidFill>
              </a:rPr>
              <a:t>CP 33030   Tel 639 4740684 </a:t>
            </a:r>
            <a:r>
              <a:rPr lang="es-MX" sz="100" dirty="0">
                <a:solidFill>
                  <a:schemeClr val="tx1"/>
                </a:solidFill>
              </a:rPr>
              <a:t> </a:t>
            </a:r>
            <a:r>
              <a:rPr lang="es-MX" sz="900" dirty="0">
                <a:solidFill>
                  <a:schemeClr val="tx1"/>
                </a:solidFill>
              </a:rPr>
              <a:t>Cd Delicias, Chihuahua México    </a:t>
            </a:r>
            <a:r>
              <a:rPr lang="es-MX" sz="900" dirty="0">
                <a:solidFill>
                  <a:schemeClr val="tx1"/>
                </a:solidFill>
                <a:hlinkClick r:id="rId3"/>
              </a:rPr>
              <a:t>midchihuahua@outlook.com</a:t>
            </a:r>
            <a:endParaRPr lang="es-MX" sz="900" dirty="0">
              <a:solidFill>
                <a:schemeClr val="tx1"/>
              </a:solidFill>
            </a:endParaRPr>
          </a:p>
          <a:p>
            <a:endParaRPr lang="es-MX" sz="100" dirty="0">
              <a:solidFill>
                <a:schemeClr val="tx1"/>
              </a:solidFill>
            </a:endParaRPr>
          </a:p>
        </p:txBody>
      </p:sp>
      <p:sp>
        <p:nvSpPr>
          <p:cNvPr id="22" name="Rectangle 2">
            <a:extLst>
              <a:ext uri="{FF2B5EF4-FFF2-40B4-BE49-F238E27FC236}">
                <a16:creationId xmlns:a16="http://schemas.microsoft.com/office/drawing/2014/main" id="{A3D4460D-1BF6-4553-B667-01795FA2C3B4}"/>
              </a:ext>
            </a:extLst>
          </p:cNvPr>
          <p:cNvSpPr txBox="1">
            <a:spLocks noChangeArrowheads="1"/>
          </p:cNvSpPr>
          <p:nvPr/>
        </p:nvSpPr>
        <p:spPr>
          <a:xfrm>
            <a:off x="972716" y="1376119"/>
            <a:ext cx="3022104" cy="654458"/>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3200" i="0" u="none" strike="noStrike" kern="1200" cap="none" spc="0" normalizeH="0" baseline="0" noProof="0" dirty="0">
                <a:ln>
                  <a:noFill/>
                </a:ln>
                <a:solidFill>
                  <a:srgbClr val="C00000"/>
                </a:solidFill>
                <a:effectLst/>
                <a:uLnTx/>
                <a:uFillTx/>
                <a:latin typeface="Comic Sans MS" pitchFamily="66" charset="0"/>
                <a:ea typeface="+mj-ea"/>
                <a:cs typeface="+mj-cs"/>
              </a:rPr>
              <a:t>Contratos</a:t>
            </a:r>
          </a:p>
        </p:txBody>
      </p:sp>
      <p:sp>
        <p:nvSpPr>
          <p:cNvPr id="23" name="1 Título">
            <a:extLst>
              <a:ext uri="{FF2B5EF4-FFF2-40B4-BE49-F238E27FC236}">
                <a16:creationId xmlns:a16="http://schemas.microsoft.com/office/drawing/2014/main" id="{299DF22D-585A-46C8-AF53-6D2A88CD4944}"/>
              </a:ext>
            </a:extLst>
          </p:cNvPr>
          <p:cNvSpPr txBox="1">
            <a:spLocks/>
          </p:cNvSpPr>
          <p:nvPr/>
        </p:nvSpPr>
        <p:spPr>
          <a:xfrm>
            <a:off x="179512" y="302038"/>
            <a:ext cx="5833526" cy="96672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MX" sz="1800" b="1" dirty="0">
                <a:solidFill>
                  <a:schemeClr val="tx2"/>
                </a:solidFill>
                <a:latin typeface="Comic Sans MS" pitchFamily="66" charset="0"/>
              </a:rPr>
              <a:t>MANTENIMIENTO INDUSTRIAL DE DELICIAS </a:t>
            </a:r>
            <a:br>
              <a:rPr lang="es-MX" sz="1800" b="1" dirty="0">
                <a:solidFill>
                  <a:schemeClr val="tx2"/>
                </a:solidFill>
                <a:latin typeface="Comic Sans MS" pitchFamily="66" charset="0"/>
              </a:rPr>
            </a:br>
            <a:r>
              <a:rPr lang="es-MX" sz="1800" b="1" dirty="0">
                <a:solidFill>
                  <a:schemeClr val="tx2"/>
                </a:solidFill>
                <a:latin typeface="Comic Sans MS" pitchFamily="66" charset="0"/>
              </a:rPr>
              <a:t>S. de R. L. DE C.V.</a:t>
            </a:r>
          </a:p>
        </p:txBody>
      </p:sp>
      <p:pic>
        <p:nvPicPr>
          <p:cNvPr id="24" name="Imagen 23">
            <a:extLst>
              <a:ext uri="{FF2B5EF4-FFF2-40B4-BE49-F238E27FC236}">
                <a16:creationId xmlns:a16="http://schemas.microsoft.com/office/drawing/2014/main" id="{49E50F01-04B0-4BCC-ABCD-97AD78AFD0D8}"/>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t="18976" r="3911" b="10016"/>
          <a:stretch/>
        </p:blipFill>
        <p:spPr>
          <a:xfrm>
            <a:off x="6156176" y="284874"/>
            <a:ext cx="2442930" cy="1015468"/>
          </a:xfrm>
          <a:prstGeom prst="rect">
            <a:avLst/>
          </a:prstGeom>
        </p:spPr>
      </p:pic>
      <p:pic>
        <p:nvPicPr>
          <p:cNvPr id="17410" name="Picture 2" descr="Imagen relacionada">
            <a:extLst>
              <a:ext uri="{FF2B5EF4-FFF2-40B4-BE49-F238E27FC236}">
                <a16:creationId xmlns:a16="http://schemas.microsoft.com/office/drawing/2014/main" id="{67AD5532-1BF8-4522-9E5E-EB87B3472B67}"/>
              </a:ext>
            </a:extLst>
          </p:cNvPr>
          <p:cNvPicPr>
            <a:picLocks noChangeAspect="1" noChangeArrowheads="1"/>
          </p:cNvPicPr>
          <p:nvPr/>
        </p:nvPicPr>
        <p:blipFill>
          <a:blip r:embed="rId5">
            <a:extLst>
              <a:ext uri="{28A0092B-C50C-407E-A947-70E740481C1C}">
                <a14:useLocalDpi xmlns:a14="http://schemas.microsoft.com/office/drawing/2010/main"/>
              </a:ext>
            </a:extLst>
          </a:blip>
          <a:srcRect/>
          <a:stretch>
            <a:fillRect/>
          </a:stretch>
        </p:blipFill>
        <p:spPr bwMode="auto">
          <a:xfrm>
            <a:off x="6660232" y="1765549"/>
            <a:ext cx="1938874" cy="1159396"/>
          </a:xfrm>
          <a:prstGeom prst="rect">
            <a:avLst/>
          </a:prstGeom>
          <a:noFill/>
          <a:extLst>
            <a:ext uri="{909E8E84-426E-40DD-AFC4-6F175D3DCCD1}">
              <a14:hiddenFill xmlns:a14="http://schemas.microsoft.com/office/drawing/2010/main">
                <a:solidFill>
                  <a:srgbClr val="FFFFFF"/>
                </a:solidFill>
              </a14:hiddenFill>
            </a:ext>
          </a:extLst>
        </p:spPr>
      </p:pic>
      <p:pic>
        <p:nvPicPr>
          <p:cNvPr id="17412" name="Picture 4" descr="Resultado de imagen para limpieza industrial">
            <a:extLst>
              <a:ext uri="{FF2B5EF4-FFF2-40B4-BE49-F238E27FC236}">
                <a16:creationId xmlns:a16="http://schemas.microsoft.com/office/drawing/2014/main" id="{C5D4342D-26C7-44C6-A943-2316F4ED03EB}"/>
              </a:ext>
            </a:extLst>
          </p:cNvPr>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6660232" y="3028534"/>
            <a:ext cx="1938874" cy="1192554"/>
          </a:xfrm>
          <a:prstGeom prst="rect">
            <a:avLst/>
          </a:prstGeom>
          <a:noFill/>
          <a:extLst>
            <a:ext uri="{909E8E84-426E-40DD-AFC4-6F175D3DCCD1}">
              <a14:hiddenFill xmlns:a14="http://schemas.microsoft.com/office/drawing/2010/main">
                <a:solidFill>
                  <a:srgbClr val="FFFFFF"/>
                </a:solidFill>
              </a14:hiddenFill>
            </a:ext>
          </a:extLst>
        </p:spPr>
      </p:pic>
      <p:pic>
        <p:nvPicPr>
          <p:cNvPr id="17414" name="Picture 6" descr="Imagen relacionada">
            <a:extLst>
              <a:ext uri="{FF2B5EF4-FFF2-40B4-BE49-F238E27FC236}">
                <a16:creationId xmlns:a16="http://schemas.microsoft.com/office/drawing/2014/main" id="{401116FD-9B80-46E9-A886-D874DEA82334}"/>
              </a:ext>
            </a:extLst>
          </p:cNvPr>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6660232" y="4324677"/>
            <a:ext cx="1938874" cy="13365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64876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611560" y="2716540"/>
            <a:ext cx="4559684" cy="1324928"/>
          </a:xfrm>
          <a:prstGeom prst="rect">
            <a:avLst/>
          </a:prstGeom>
        </p:spPr>
        <p:txBody>
          <a:bodyPr vert="horz" lIns="91440" tIns="45720" rIns="91440" bIns="45720" rtlCol="0">
            <a:normAutofit fontScale="92500" lnSpcReduction="10000"/>
          </a:bodyPr>
          <a:lstStyle/>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kumimoji="0" lang="es-ES" sz="1400" b="0" i="0" u="none" strike="noStrike" kern="1200" cap="none" spc="0" normalizeH="0" baseline="0" noProof="0" dirty="0">
                <a:ln>
                  <a:noFill/>
                </a:ln>
                <a:effectLst/>
                <a:uLnTx/>
                <a:uFillTx/>
                <a:latin typeface="Comic Sans MS" pitchFamily="66" charset="0"/>
              </a:rPr>
              <a:t>                         Trabajos Realizados:</a:t>
            </a: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endParaRPr lang="es-ES" sz="1400" noProof="0" dirty="0">
              <a:latin typeface="Comic Sans MS" pitchFamily="66" charset="0"/>
            </a:endParaRP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lang="es-ES" sz="1400" noProof="0" dirty="0">
                <a:latin typeface="Comic Sans MS" pitchFamily="66" charset="0"/>
              </a:rPr>
              <a:t>Carga Acarreo e Instalación de Equipos </a:t>
            </a: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lang="es-ES" sz="1400" noProof="0" dirty="0">
                <a:latin typeface="Comic Sans MS" pitchFamily="66" charset="0"/>
              </a:rPr>
              <a:t>y Tanques</a:t>
            </a: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lang="es-ES" sz="1400" noProof="0" dirty="0">
                <a:latin typeface="Comic Sans MS" pitchFamily="66" charset="0"/>
              </a:rPr>
              <a:t>Bases de equipos</a:t>
            </a: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lang="es-ES" sz="1400" noProof="0" dirty="0">
                <a:latin typeface="Comic Sans MS" pitchFamily="66" charset="0"/>
              </a:rPr>
              <a:t>Equipo de Oficina, Racks </a:t>
            </a:r>
            <a:endParaRPr kumimoji="0" lang="es-ES" sz="1400" b="0" i="0" u="none" strike="noStrike" kern="1200" cap="none" spc="0" normalizeH="0" baseline="0" noProof="0" dirty="0">
              <a:ln>
                <a:noFill/>
              </a:ln>
              <a:effectLst/>
              <a:uLnTx/>
              <a:uFillTx/>
              <a:latin typeface="Comic Sans MS" pitchFamily="66" charset="0"/>
            </a:endParaRPr>
          </a:p>
        </p:txBody>
      </p:sp>
      <p:pic>
        <p:nvPicPr>
          <p:cNvPr id="14" name="13 Imagen" descr="190820101319.jpg"/>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679106" y="1700808"/>
            <a:ext cx="1920000" cy="1115964"/>
          </a:xfrm>
          <a:prstGeom prst="rect">
            <a:avLst/>
          </a:prstGeom>
        </p:spPr>
      </p:pic>
      <p:pic>
        <p:nvPicPr>
          <p:cNvPr id="17" name="16 Imagen" descr="260820101362.jpg"/>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6679106" y="3933056"/>
            <a:ext cx="1920000" cy="941935"/>
          </a:xfrm>
          <a:prstGeom prst="rect">
            <a:avLst/>
          </a:prstGeom>
        </p:spPr>
      </p:pic>
      <p:pic>
        <p:nvPicPr>
          <p:cNvPr id="22" name="21 Imagen" descr="03052011351.jp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679106" y="2910608"/>
            <a:ext cx="1920000" cy="936792"/>
          </a:xfrm>
          <a:prstGeom prst="rect">
            <a:avLst/>
          </a:prstGeom>
        </p:spPr>
      </p:pic>
      <p:sp>
        <p:nvSpPr>
          <p:cNvPr id="19" name="Rectangle 2">
            <a:extLst>
              <a:ext uri="{FF2B5EF4-FFF2-40B4-BE49-F238E27FC236}">
                <a16:creationId xmlns:a16="http://schemas.microsoft.com/office/drawing/2014/main" id="{E6230680-6D43-4022-BA61-E149F71BBF9D}"/>
              </a:ext>
            </a:extLst>
          </p:cNvPr>
          <p:cNvSpPr txBox="1">
            <a:spLocks noChangeArrowheads="1"/>
          </p:cNvSpPr>
          <p:nvPr/>
        </p:nvSpPr>
        <p:spPr>
          <a:xfrm>
            <a:off x="972716" y="1376119"/>
            <a:ext cx="3022104" cy="654458"/>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3200" i="0" u="none" strike="noStrike" kern="1200" cap="none" spc="0" normalizeH="0" baseline="0" noProof="0" dirty="0">
                <a:ln>
                  <a:noFill/>
                </a:ln>
                <a:solidFill>
                  <a:srgbClr val="C00000"/>
                </a:solidFill>
                <a:effectLst/>
                <a:uLnTx/>
                <a:uFillTx/>
                <a:latin typeface="Comic Sans MS" pitchFamily="66" charset="0"/>
                <a:ea typeface="+mj-ea"/>
                <a:cs typeface="+mj-cs"/>
              </a:rPr>
              <a:t>Contratos</a:t>
            </a:r>
          </a:p>
        </p:txBody>
      </p:sp>
      <p:sp>
        <p:nvSpPr>
          <p:cNvPr id="20" name="1 Título">
            <a:extLst>
              <a:ext uri="{FF2B5EF4-FFF2-40B4-BE49-F238E27FC236}">
                <a16:creationId xmlns:a16="http://schemas.microsoft.com/office/drawing/2014/main" id="{16848A38-950D-4A34-B5CD-4E9500320CA1}"/>
              </a:ext>
            </a:extLst>
          </p:cNvPr>
          <p:cNvSpPr txBox="1">
            <a:spLocks/>
          </p:cNvSpPr>
          <p:nvPr/>
        </p:nvSpPr>
        <p:spPr>
          <a:xfrm>
            <a:off x="179512" y="302038"/>
            <a:ext cx="5833526" cy="96672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MX" sz="1800" b="1" dirty="0">
                <a:solidFill>
                  <a:schemeClr val="tx2"/>
                </a:solidFill>
                <a:latin typeface="Comic Sans MS" pitchFamily="66" charset="0"/>
              </a:rPr>
              <a:t>MANTENIMIENTO INDUSTRIAL DE DELICIAS </a:t>
            </a:r>
            <a:br>
              <a:rPr lang="es-MX" sz="1800" b="1" dirty="0">
                <a:solidFill>
                  <a:schemeClr val="tx2"/>
                </a:solidFill>
                <a:latin typeface="Comic Sans MS" pitchFamily="66" charset="0"/>
              </a:rPr>
            </a:br>
            <a:r>
              <a:rPr lang="es-MX" sz="1800" b="1" dirty="0">
                <a:solidFill>
                  <a:schemeClr val="tx2"/>
                </a:solidFill>
                <a:latin typeface="Comic Sans MS" pitchFamily="66" charset="0"/>
              </a:rPr>
              <a:t>S. de R. L. DE C.V.</a:t>
            </a:r>
          </a:p>
        </p:txBody>
      </p:sp>
      <p:pic>
        <p:nvPicPr>
          <p:cNvPr id="21" name="Imagen 20">
            <a:extLst>
              <a:ext uri="{FF2B5EF4-FFF2-40B4-BE49-F238E27FC236}">
                <a16:creationId xmlns:a16="http://schemas.microsoft.com/office/drawing/2014/main" id="{9DF30FE7-0A71-4D59-960C-A2C0DCC1D00D}"/>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t="18976" r="3911" b="10016"/>
          <a:stretch/>
        </p:blipFill>
        <p:spPr>
          <a:xfrm>
            <a:off x="6156176" y="284874"/>
            <a:ext cx="2442930" cy="1015468"/>
          </a:xfrm>
          <a:prstGeom prst="rect">
            <a:avLst/>
          </a:prstGeom>
        </p:spPr>
      </p:pic>
      <p:sp>
        <p:nvSpPr>
          <p:cNvPr id="26" name="2 Subtítulo">
            <a:extLst>
              <a:ext uri="{FF2B5EF4-FFF2-40B4-BE49-F238E27FC236}">
                <a16:creationId xmlns:a16="http://schemas.microsoft.com/office/drawing/2014/main" id="{FE8BAAA5-301F-4593-8CBB-62AEF434E46E}"/>
              </a:ext>
            </a:extLst>
          </p:cNvPr>
          <p:cNvSpPr txBox="1">
            <a:spLocks/>
          </p:cNvSpPr>
          <p:nvPr/>
        </p:nvSpPr>
        <p:spPr>
          <a:xfrm>
            <a:off x="0" y="6453336"/>
            <a:ext cx="9144000" cy="415498"/>
          </a:xfrm>
          <a:prstGeom prst="rect">
            <a:avLst/>
          </a:prstGeom>
        </p:spPr>
        <p:txBody>
          <a:bodyPr vert="horz" lIns="91440" tIns="45720" rIns="91440" bIns="45720" rtlCol="0">
            <a:sp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MX" sz="900" b="1" dirty="0">
                <a:solidFill>
                  <a:schemeClr val="tx1"/>
                </a:solidFill>
              </a:rPr>
              <a:t>Mantenimiento Industrial de Delicias S DE R L DE CV</a:t>
            </a:r>
            <a:endParaRPr lang="es-MX" sz="900" dirty="0">
              <a:solidFill>
                <a:schemeClr val="tx1"/>
              </a:solidFill>
            </a:endParaRPr>
          </a:p>
          <a:p>
            <a:r>
              <a:rPr lang="es-MX" sz="900" dirty="0">
                <a:solidFill>
                  <a:schemeClr val="tx1"/>
                </a:solidFill>
              </a:rPr>
              <a:t>Calle 20 Norte 515     Fraccionamiento Imperial</a:t>
            </a:r>
            <a:r>
              <a:rPr lang="es-MX" sz="100" dirty="0">
                <a:solidFill>
                  <a:schemeClr val="tx1"/>
                </a:solidFill>
              </a:rPr>
              <a:t>                    </a:t>
            </a:r>
            <a:r>
              <a:rPr lang="es-MX" sz="900" dirty="0">
                <a:solidFill>
                  <a:schemeClr val="tx1"/>
                </a:solidFill>
              </a:rPr>
              <a:t>CP 33030   Tel 639 4740684 </a:t>
            </a:r>
            <a:r>
              <a:rPr lang="es-MX" sz="100" dirty="0">
                <a:solidFill>
                  <a:schemeClr val="tx1"/>
                </a:solidFill>
              </a:rPr>
              <a:t> </a:t>
            </a:r>
            <a:r>
              <a:rPr lang="es-MX" sz="900" dirty="0">
                <a:solidFill>
                  <a:schemeClr val="tx1"/>
                </a:solidFill>
              </a:rPr>
              <a:t>Cd Delicias, Chihuahua México    </a:t>
            </a:r>
            <a:r>
              <a:rPr lang="es-MX" sz="900" dirty="0">
                <a:solidFill>
                  <a:schemeClr val="tx1"/>
                </a:solidFill>
                <a:hlinkClick r:id="rId7"/>
              </a:rPr>
              <a:t>midchihuahua@outlook.com</a:t>
            </a:r>
            <a:endParaRPr lang="es-MX" sz="900" dirty="0">
              <a:solidFill>
                <a:schemeClr val="tx1"/>
              </a:solidFill>
            </a:endParaRPr>
          </a:p>
          <a:p>
            <a:endParaRPr lang="es-MX" sz="100" dirty="0">
              <a:solidFill>
                <a:schemeClr val="tx1"/>
              </a:solidFill>
            </a:endParaRPr>
          </a:p>
        </p:txBody>
      </p:sp>
      <p:pic>
        <p:nvPicPr>
          <p:cNvPr id="15362" name="Picture 2" descr="Resultado de imagen para acarreo industrial">
            <a:extLst>
              <a:ext uri="{FF2B5EF4-FFF2-40B4-BE49-F238E27FC236}">
                <a16:creationId xmlns:a16="http://schemas.microsoft.com/office/drawing/2014/main" id="{83C9E058-7C5E-4824-9DDE-900824C9AC41}"/>
              </a:ext>
            </a:extLst>
          </p:cNvPr>
          <p:cNvPicPr>
            <a:picLocks noChangeAspect="1" noChangeArrowheads="1"/>
          </p:cNvPicPr>
          <p:nvPr/>
        </p:nvPicPr>
        <p:blipFill>
          <a:blip r:embed="rId8" cstate="screen">
            <a:extLst>
              <a:ext uri="{28A0092B-C50C-407E-A947-70E740481C1C}">
                <a14:useLocalDpi xmlns:a14="http://schemas.microsoft.com/office/drawing/2010/main"/>
              </a:ext>
            </a:extLst>
          </a:blip>
          <a:srcRect/>
          <a:stretch>
            <a:fillRect/>
          </a:stretch>
        </p:blipFill>
        <p:spPr bwMode="auto">
          <a:xfrm>
            <a:off x="6679106" y="4990509"/>
            <a:ext cx="1920000" cy="110278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611560" y="2716540"/>
            <a:ext cx="4559684" cy="1324928"/>
          </a:xfrm>
          <a:prstGeom prst="rect">
            <a:avLst/>
          </a:prstGeom>
        </p:spPr>
        <p:txBody>
          <a:bodyPr vert="horz" lIns="91440" tIns="45720" rIns="91440" bIns="45720" rtlCol="0">
            <a:normAutofit fontScale="92500" lnSpcReduction="10000"/>
          </a:bodyPr>
          <a:lstStyle/>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kumimoji="0" lang="es-ES" sz="1400" b="0" i="0" u="none" strike="noStrike" kern="1200" cap="none" spc="0" normalizeH="0" baseline="0" noProof="0" dirty="0">
                <a:ln>
                  <a:noFill/>
                </a:ln>
                <a:effectLst/>
                <a:uLnTx/>
                <a:uFillTx/>
                <a:latin typeface="Comic Sans MS" pitchFamily="66" charset="0"/>
              </a:rPr>
              <a:t>                         Trabajos Realizados:</a:t>
            </a: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endParaRPr lang="es-ES" sz="1400" noProof="0" dirty="0">
              <a:latin typeface="Comic Sans MS" pitchFamily="66" charset="0"/>
            </a:endParaRP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lang="es-ES" sz="1400" noProof="0" dirty="0">
                <a:latin typeface="Comic Sans MS" pitchFamily="66" charset="0"/>
              </a:rPr>
              <a:t>Fabricación de Racks a la medida</a:t>
            </a: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kumimoji="0" lang="es-ES" sz="1400" b="0" i="0" u="none" strike="noStrike" kern="1200" cap="none" spc="0" normalizeH="0" baseline="0" dirty="0">
                <a:ln>
                  <a:noFill/>
                </a:ln>
                <a:effectLst/>
                <a:uLnTx/>
                <a:uFillTx/>
                <a:latin typeface="Comic Sans MS" pitchFamily="66" charset="0"/>
              </a:rPr>
              <a:t>Soportes para Estantes</a:t>
            </a: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lang="es-ES" sz="1400" noProof="0" dirty="0">
                <a:latin typeface="Comic Sans MS" pitchFamily="66" charset="0"/>
              </a:rPr>
              <a:t>Soldadura de equipo Inoxidable</a:t>
            </a: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kumimoji="0" lang="es-ES" sz="1400" b="0" i="0" u="none" strike="noStrike" kern="1200" cap="none" spc="0" normalizeH="0" baseline="0" dirty="0">
                <a:ln>
                  <a:noFill/>
                </a:ln>
                <a:effectLst/>
                <a:uLnTx/>
                <a:uFillTx/>
                <a:latin typeface="Comic Sans MS" pitchFamily="66" charset="0"/>
              </a:rPr>
              <a:t>Fabricación de </a:t>
            </a:r>
            <a:r>
              <a:rPr kumimoji="0" lang="es-ES" sz="1400" b="0" i="0" u="none" strike="noStrike" kern="1200" cap="none" spc="0" normalizeH="0" baseline="0" dirty="0" err="1">
                <a:ln>
                  <a:noFill/>
                </a:ln>
                <a:effectLst/>
                <a:uLnTx/>
                <a:uFillTx/>
                <a:latin typeface="Comic Sans MS" pitchFamily="66" charset="0"/>
              </a:rPr>
              <a:t>Palets</a:t>
            </a:r>
            <a:endParaRPr kumimoji="0" lang="es-ES" sz="1400" b="0" i="0" u="none" strike="noStrike" kern="1200" cap="none" spc="0" normalizeH="0" baseline="0" noProof="0" dirty="0">
              <a:ln>
                <a:noFill/>
              </a:ln>
              <a:effectLst/>
              <a:uLnTx/>
              <a:uFillTx/>
              <a:latin typeface="Comic Sans MS" pitchFamily="66" charset="0"/>
            </a:endParaRPr>
          </a:p>
        </p:txBody>
      </p:sp>
      <p:sp>
        <p:nvSpPr>
          <p:cNvPr id="19" name="Rectangle 2">
            <a:extLst>
              <a:ext uri="{FF2B5EF4-FFF2-40B4-BE49-F238E27FC236}">
                <a16:creationId xmlns:a16="http://schemas.microsoft.com/office/drawing/2014/main" id="{E6230680-6D43-4022-BA61-E149F71BBF9D}"/>
              </a:ext>
            </a:extLst>
          </p:cNvPr>
          <p:cNvSpPr txBox="1">
            <a:spLocks noChangeArrowheads="1"/>
          </p:cNvSpPr>
          <p:nvPr/>
        </p:nvSpPr>
        <p:spPr>
          <a:xfrm>
            <a:off x="972716" y="1376119"/>
            <a:ext cx="3022104" cy="654458"/>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3200" i="0" u="none" strike="noStrike" kern="1200" cap="none" spc="0" normalizeH="0" baseline="0" noProof="0" dirty="0">
                <a:ln>
                  <a:noFill/>
                </a:ln>
                <a:solidFill>
                  <a:srgbClr val="C00000"/>
                </a:solidFill>
                <a:effectLst/>
                <a:uLnTx/>
                <a:uFillTx/>
                <a:latin typeface="Comic Sans MS" pitchFamily="66" charset="0"/>
                <a:ea typeface="+mj-ea"/>
                <a:cs typeface="+mj-cs"/>
              </a:rPr>
              <a:t>Contratos</a:t>
            </a:r>
          </a:p>
        </p:txBody>
      </p:sp>
      <p:sp>
        <p:nvSpPr>
          <p:cNvPr id="20" name="1 Título">
            <a:extLst>
              <a:ext uri="{FF2B5EF4-FFF2-40B4-BE49-F238E27FC236}">
                <a16:creationId xmlns:a16="http://schemas.microsoft.com/office/drawing/2014/main" id="{16848A38-950D-4A34-B5CD-4E9500320CA1}"/>
              </a:ext>
            </a:extLst>
          </p:cNvPr>
          <p:cNvSpPr txBox="1">
            <a:spLocks/>
          </p:cNvSpPr>
          <p:nvPr/>
        </p:nvSpPr>
        <p:spPr>
          <a:xfrm>
            <a:off x="179512" y="302038"/>
            <a:ext cx="5833526" cy="96672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MX" sz="1800" b="1" dirty="0">
                <a:solidFill>
                  <a:schemeClr val="tx2"/>
                </a:solidFill>
                <a:latin typeface="Comic Sans MS" pitchFamily="66" charset="0"/>
              </a:rPr>
              <a:t>MANTENIMIENTO INDUSTRIAL DE DELICIAS </a:t>
            </a:r>
            <a:br>
              <a:rPr lang="es-MX" sz="1800" b="1" dirty="0">
                <a:solidFill>
                  <a:schemeClr val="tx2"/>
                </a:solidFill>
                <a:latin typeface="Comic Sans MS" pitchFamily="66" charset="0"/>
              </a:rPr>
            </a:br>
            <a:r>
              <a:rPr lang="es-MX" sz="1800" b="1" dirty="0">
                <a:solidFill>
                  <a:schemeClr val="tx2"/>
                </a:solidFill>
                <a:latin typeface="Comic Sans MS" pitchFamily="66" charset="0"/>
              </a:rPr>
              <a:t>S. de R. L. DE C.V.</a:t>
            </a:r>
          </a:p>
        </p:txBody>
      </p:sp>
      <p:pic>
        <p:nvPicPr>
          <p:cNvPr id="21" name="Imagen 20">
            <a:extLst>
              <a:ext uri="{FF2B5EF4-FFF2-40B4-BE49-F238E27FC236}">
                <a16:creationId xmlns:a16="http://schemas.microsoft.com/office/drawing/2014/main" id="{9DF30FE7-0A71-4D59-960C-A2C0DCC1D00D}"/>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18976" r="3911" b="10016"/>
          <a:stretch/>
        </p:blipFill>
        <p:spPr>
          <a:xfrm>
            <a:off x="6156176" y="284874"/>
            <a:ext cx="2442930" cy="1015468"/>
          </a:xfrm>
          <a:prstGeom prst="rect">
            <a:avLst/>
          </a:prstGeom>
        </p:spPr>
      </p:pic>
      <p:sp>
        <p:nvSpPr>
          <p:cNvPr id="26" name="2 Subtítulo">
            <a:extLst>
              <a:ext uri="{FF2B5EF4-FFF2-40B4-BE49-F238E27FC236}">
                <a16:creationId xmlns:a16="http://schemas.microsoft.com/office/drawing/2014/main" id="{FE8BAAA5-301F-4593-8CBB-62AEF434E46E}"/>
              </a:ext>
            </a:extLst>
          </p:cNvPr>
          <p:cNvSpPr txBox="1">
            <a:spLocks/>
          </p:cNvSpPr>
          <p:nvPr/>
        </p:nvSpPr>
        <p:spPr>
          <a:xfrm>
            <a:off x="0" y="6453336"/>
            <a:ext cx="9144000" cy="415498"/>
          </a:xfrm>
          <a:prstGeom prst="rect">
            <a:avLst/>
          </a:prstGeom>
        </p:spPr>
        <p:txBody>
          <a:bodyPr vert="horz" lIns="91440" tIns="45720" rIns="91440" bIns="45720" rtlCol="0">
            <a:sp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MX" sz="900" b="1" dirty="0">
                <a:solidFill>
                  <a:schemeClr val="tx1"/>
                </a:solidFill>
              </a:rPr>
              <a:t>Mantenimiento Industrial de Delicias S DE R L DE CV</a:t>
            </a:r>
            <a:endParaRPr lang="es-MX" sz="900" dirty="0">
              <a:solidFill>
                <a:schemeClr val="tx1"/>
              </a:solidFill>
            </a:endParaRPr>
          </a:p>
          <a:p>
            <a:r>
              <a:rPr lang="es-MX" sz="900" dirty="0">
                <a:solidFill>
                  <a:schemeClr val="tx1"/>
                </a:solidFill>
              </a:rPr>
              <a:t>Calle 20 Norte 515     Fraccionamiento Imperial</a:t>
            </a:r>
            <a:r>
              <a:rPr lang="es-MX" sz="100" dirty="0">
                <a:solidFill>
                  <a:schemeClr val="tx1"/>
                </a:solidFill>
              </a:rPr>
              <a:t>                    </a:t>
            </a:r>
            <a:r>
              <a:rPr lang="es-MX" sz="900" dirty="0">
                <a:solidFill>
                  <a:schemeClr val="tx1"/>
                </a:solidFill>
              </a:rPr>
              <a:t>CP 33030   Tel 639 4740684 </a:t>
            </a:r>
            <a:r>
              <a:rPr lang="es-MX" sz="100" dirty="0">
                <a:solidFill>
                  <a:schemeClr val="tx1"/>
                </a:solidFill>
              </a:rPr>
              <a:t> </a:t>
            </a:r>
            <a:r>
              <a:rPr lang="es-MX" sz="900" dirty="0">
                <a:solidFill>
                  <a:schemeClr val="tx1"/>
                </a:solidFill>
              </a:rPr>
              <a:t>Cd Delicias, Chihuahua México    </a:t>
            </a:r>
            <a:r>
              <a:rPr lang="es-MX" sz="900" dirty="0">
                <a:solidFill>
                  <a:schemeClr val="tx1"/>
                </a:solidFill>
                <a:hlinkClick r:id="rId4"/>
              </a:rPr>
              <a:t>midchihuahua@outlook.com</a:t>
            </a:r>
            <a:endParaRPr lang="es-MX" sz="900" dirty="0">
              <a:solidFill>
                <a:schemeClr val="tx1"/>
              </a:solidFill>
            </a:endParaRPr>
          </a:p>
          <a:p>
            <a:endParaRPr lang="es-MX" sz="100" dirty="0">
              <a:solidFill>
                <a:schemeClr val="tx1"/>
              </a:solidFill>
            </a:endParaRPr>
          </a:p>
        </p:txBody>
      </p:sp>
      <p:pic>
        <p:nvPicPr>
          <p:cNvPr id="18434" name="Picture 2" descr="Imagen relacionada">
            <a:extLst>
              <a:ext uri="{FF2B5EF4-FFF2-40B4-BE49-F238E27FC236}">
                <a16:creationId xmlns:a16="http://schemas.microsoft.com/office/drawing/2014/main" id="{BEE24A45-2AE1-407A-9BFD-59EE5D192CE5}"/>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660233" y="1703348"/>
            <a:ext cx="1938874" cy="1168924"/>
          </a:xfrm>
          <a:prstGeom prst="rect">
            <a:avLst/>
          </a:prstGeom>
          <a:noFill/>
          <a:extLst>
            <a:ext uri="{909E8E84-426E-40DD-AFC4-6F175D3DCCD1}">
              <a14:hiddenFill xmlns:a14="http://schemas.microsoft.com/office/drawing/2010/main">
                <a:solidFill>
                  <a:srgbClr val="FFFFFF"/>
                </a:solidFill>
              </a14:hiddenFill>
            </a:ext>
          </a:extLst>
        </p:spPr>
      </p:pic>
      <p:pic>
        <p:nvPicPr>
          <p:cNvPr id="18436" name="Picture 4" descr="Resultado de imagen para fabricacion de racks">
            <a:extLst>
              <a:ext uri="{FF2B5EF4-FFF2-40B4-BE49-F238E27FC236}">
                <a16:creationId xmlns:a16="http://schemas.microsoft.com/office/drawing/2014/main" id="{A8B4EED9-DF5B-45F6-A9BF-D29FAB28513C}"/>
              </a:ext>
            </a:extLst>
          </p:cNvPr>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6660233" y="3005183"/>
            <a:ext cx="1938873" cy="1036286"/>
          </a:xfrm>
          <a:prstGeom prst="rect">
            <a:avLst/>
          </a:prstGeom>
          <a:noFill/>
          <a:extLst>
            <a:ext uri="{909E8E84-426E-40DD-AFC4-6F175D3DCCD1}">
              <a14:hiddenFill xmlns:a14="http://schemas.microsoft.com/office/drawing/2010/main">
                <a:solidFill>
                  <a:srgbClr val="FFFFFF"/>
                </a:solidFill>
              </a14:hiddenFill>
            </a:ext>
          </a:extLst>
        </p:spPr>
      </p:pic>
      <p:pic>
        <p:nvPicPr>
          <p:cNvPr id="18438" name="Picture 6" descr="Resultado de imagen para fabricacion de racks">
            <a:extLst>
              <a:ext uri="{FF2B5EF4-FFF2-40B4-BE49-F238E27FC236}">
                <a16:creationId xmlns:a16="http://schemas.microsoft.com/office/drawing/2014/main" id="{280D8653-C593-4401-87E1-7BF599BDC83E}"/>
              </a:ext>
            </a:extLst>
          </p:cNvPr>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6683848" y="4174381"/>
            <a:ext cx="1918758" cy="12708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99811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972716" y="1376119"/>
            <a:ext cx="3022104" cy="654458"/>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3200" i="0" u="none" strike="noStrike" kern="1200" cap="none" spc="0" normalizeH="0" baseline="0" noProof="0" dirty="0">
                <a:ln>
                  <a:noFill/>
                </a:ln>
                <a:solidFill>
                  <a:srgbClr val="C00000"/>
                </a:solidFill>
                <a:effectLst/>
                <a:uLnTx/>
                <a:uFillTx/>
                <a:latin typeface="Comic Sans MS" pitchFamily="66" charset="0"/>
                <a:ea typeface="+mj-ea"/>
                <a:cs typeface="+mj-cs"/>
              </a:rPr>
              <a:t>Contratos</a:t>
            </a:r>
          </a:p>
        </p:txBody>
      </p:sp>
      <p:sp>
        <p:nvSpPr>
          <p:cNvPr id="9" name="Rectangle 3"/>
          <p:cNvSpPr txBox="1">
            <a:spLocks noChangeArrowheads="1"/>
          </p:cNvSpPr>
          <p:nvPr/>
        </p:nvSpPr>
        <p:spPr>
          <a:xfrm>
            <a:off x="534372" y="2365488"/>
            <a:ext cx="4181643" cy="1736234"/>
          </a:xfrm>
          <a:prstGeom prst="rect">
            <a:avLst/>
          </a:prstGeom>
        </p:spPr>
        <p:txBody>
          <a:bodyPr vert="horz" lIns="91440" tIns="45720" rIns="91440" bIns="45720" rtlCol="0">
            <a:normAutofit/>
          </a:bodyPr>
          <a:lstStyle/>
          <a:p>
            <a:r>
              <a:rPr lang="es-MX" sz="1600" b="1" dirty="0">
                <a:latin typeface="Comic Sans MS" pitchFamily="66" charset="0"/>
              </a:rPr>
              <a:t>Actividades:</a:t>
            </a:r>
          </a:p>
          <a:p>
            <a:r>
              <a:rPr lang="es-MX" sz="1600" dirty="0">
                <a:latin typeface="Comic Sans MS" pitchFamily="66" charset="0"/>
              </a:rPr>
              <a:t>Instalación del sistema de aire comprimido, canalizaciones eléctricas a base de  electroducto para alimentación eléctrica a maquinas elaboradoras de tapa roscas, enfriadores y aire acondicionado.</a:t>
            </a:r>
          </a:p>
        </p:txBody>
      </p:sp>
      <p:sp>
        <p:nvSpPr>
          <p:cNvPr id="10" name="Rectangle 4"/>
          <p:cNvSpPr>
            <a:spLocks noChangeArrowheads="1"/>
          </p:cNvSpPr>
          <p:nvPr/>
        </p:nvSpPr>
        <p:spPr bwMode="auto">
          <a:xfrm>
            <a:off x="539551" y="4729284"/>
            <a:ext cx="4176464" cy="1440160"/>
          </a:xfrm>
          <a:prstGeom prst="rect">
            <a:avLst/>
          </a:prstGeom>
          <a:noFill/>
          <a:ln w="9525">
            <a:noFill/>
            <a:miter lim="800000"/>
            <a:headEnd/>
            <a:tailEnd/>
          </a:ln>
        </p:spPr>
        <p:txBody>
          <a:bodyPr/>
          <a:lstStyle/>
          <a:p>
            <a:r>
              <a:rPr lang="es-ES_tradnl" sz="1400" b="1" dirty="0">
                <a:latin typeface="Comic Sans MS" pitchFamily="66" charset="0"/>
              </a:rPr>
              <a:t>OBRA:</a:t>
            </a:r>
          </a:p>
          <a:p>
            <a:r>
              <a:rPr lang="es-ES_tradnl" sz="1400" b="1" dirty="0">
                <a:latin typeface="Comic Sans MS" pitchFamily="66" charset="0"/>
              </a:rPr>
              <a:t>INSTALACIÓN Y ACONDICIONAMIENTO  DE LOS SISTEMAS ELÉCTRICOS PARA EL SISTEMA DE FABRICACIÓN DE TAPAROSCAS  PLASTICAS</a:t>
            </a:r>
            <a:endParaRPr lang="es-MX" sz="1400" b="1" dirty="0">
              <a:latin typeface="Comic Sans MS" pitchFamily="66" charset="0"/>
            </a:endParaRPr>
          </a:p>
        </p:txBody>
      </p:sp>
      <p:sp>
        <p:nvSpPr>
          <p:cNvPr id="12" name="Rectangle 4"/>
          <p:cNvSpPr>
            <a:spLocks noChangeArrowheads="1"/>
          </p:cNvSpPr>
          <p:nvPr/>
        </p:nvSpPr>
        <p:spPr bwMode="auto">
          <a:xfrm>
            <a:off x="5796136" y="5063112"/>
            <a:ext cx="2880320" cy="1368152"/>
          </a:xfrm>
          <a:prstGeom prst="rect">
            <a:avLst/>
          </a:prstGeom>
          <a:noFill/>
          <a:ln w="9525">
            <a:noFill/>
            <a:miter lim="800000"/>
            <a:headEnd/>
            <a:tailEnd/>
          </a:ln>
        </p:spPr>
        <p:txBody>
          <a:bodyPr/>
          <a:lstStyle/>
          <a:p>
            <a:pPr algn="r"/>
            <a:r>
              <a:rPr lang="es-MX" sz="1200" dirty="0">
                <a:latin typeface="Comic Sans MS" pitchFamily="66" charset="0"/>
              </a:rPr>
              <a:t>Contratante:</a:t>
            </a:r>
          </a:p>
          <a:p>
            <a:pPr algn="r"/>
            <a:r>
              <a:rPr lang="es-MX" sz="1200" b="1" dirty="0"/>
              <a:t>INDUSTRIA DE REFRESCOS DEL NORESTE, S. DE R.L. DE C.V.</a:t>
            </a:r>
          </a:p>
          <a:p>
            <a:pPr algn="r"/>
            <a:r>
              <a:rPr lang="es-MX" sz="1200" dirty="0"/>
              <a:t>Avenida Homero No. 390 </a:t>
            </a:r>
            <a:br>
              <a:rPr lang="es-MX" sz="1200" dirty="0"/>
            </a:br>
            <a:r>
              <a:rPr lang="es-MX" sz="1200" dirty="0"/>
              <a:t>Col. Complejo Industrial </a:t>
            </a:r>
            <a:br>
              <a:rPr lang="es-MX" sz="1200" dirty="0"/>
            </a:br>
            <a:r>
              <a:rPr lang="es-MX" sz="1200" dirty="0"/>
              <a:t>31109 Chihuahua, Chih.</a:t>
            </a:r>
            <a:br>
              <a:rPr lang="es-MX" sz="1200" dirty="0"/>
            </a:br>
            <a:r>
              <a:rPr lang="es-MX" sz="1200" dirty="0"/>
              <a:t>México</a:t>
            </a:r>
          </a:p>
        </p:txBody>
      </p:sp>
      <p:sp>
        <p:nvSpPr>
          <p:cNvPr id="20" name="1 Título">
            <a:extLst>
              <a:ext uri="{FF2B5EF4-FFF2-40B4-BE49-F238E27FC236}">
                <a16:creationId xmlns:a16="http://schemas.microsoft.com/office/drawing/2014/main" id="{195D3DE0-CA74-404A-8DB0-0E58918B5E54}"/>
              </a:ext>
            </a:extLst>
          </p:cNvPr>
          <p:cNvSpPr txBox="1">
            <a:spLocks/>
          </p:cNvSpPr>
          <p:nvPr/>
        </p:nvSpPr>
        <p:spPr>
          <a:xfrm>
            <a:off x="179512" y="302038"/>
            <a:ext cx="5833526" cy="96672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MX" sz="1800" b="1" dirty="0">
                <a:solidFill>
                  <a:schemeClr val="tx2"/>
                </a:solidFill>
                <a:latin typeface="Comic Sans MS" pitchFamily="66" charset="0"/>
              </a:rPr>
              <a:t>MANTENIMIENTO INDUSTRIAL DE DELICIAS </a:t>
            </a:r>
            <a:br>
              <a:rPr lang="es-MX" sz="1800" b="1" dirty="0">
                <a:solidFill>
                  <a:schemeClr val="tx2"/>
                </a:solidFill>
                <a:latin typeface="Comic Sans MS" pitchFamily="66" charset="0"/>
              </a:rPr>
            </a:br>
            <a:r>
              <a:rPr lang="es-MX" sz="1800" b="1" dirty="0">
                <a:solidFill>
                  <a:schemeClr val="tx2"/>
                </a:solidFill>
                <a:latin typeface="Comic Sans MS" pitchFamily="66" charset="0"/>
              </a:rPr>
              <a:t>S. de R. L. DE C.V.</a:t>
            </a:r>
          </a:p>
        </p:txBody>
      </p:sp>
      <p:pic>
        <p:nvPicPr>
          <p:cNvPr id="21" name="Imagen 20">
            <a:extLst>
              <a:ext uri="{FF2B5EF4-FFF2-40B4-BE49-F238E27FC236}">
                <a16:creationId xmlns:a16="http://schemas.microsoft.com/office/drawing/2014/main" id="{A142DCDC-40A5-4FAF-999A-22620A1C98E4}"/>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18976" r="3911" b="10016"/>
          <a:stretch/>
        </p:blipFill>
        <p:spPr>
          <a:xfrm>
            <a:off x="6156176" y="284874"/>
            <a:ext cx="2442930" cy="1015468"/>
          </a:xfrm>
          <a:prstGeom prst="rect">
            <a:avLst/>
          </a:prstGeom>
        </p:spPr>
      </p:pic>
      <p:sp>
        <p:nvSpPr>
          <p:cNvPr id="22" name="2 Subtítulo">
            <a:extLst>
              <a:ext uri="{FF2B5EF4-FFF2-40B4-BE49-F238E27FC236}">
                <a16:creationId xmlns:a16="http://schemas.microsoft.com/office/drawing/2014/main" id="{867CBA5C-D9D4-4F60-B526-D2C3163540C7}"/>
              </a:ext>
            </a:extLst>
          </p:cNvPr>
          <p:cNvSpPr txBox="1">
            <a:spLocks/>
          </p:cNvSpPr>
          <p:nvPr/>
        </p:nvSpPr>
        <p:spPr>
          <a:xfrm>
            <a:off x="0" y="6453336"/>
            <a:ext cx="9144000" cy="415498"/>
          </a:xfrm>
          <a:prstGeom prst="rect">
            <a:avLst/>
          </a:prstGeom>
        </p:spPr>
        <p:txBody>
          <a:bodyPr vert="horz" lIns="91440" tIns="45720" rIns="91440" bIns="45720" rtlCol="0">
            <a:sp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MX" sz="900" b="1" dirty="0">
                <a:solidFill>
                  <a:schemeClr val="tx1"/>
                </a:solidFill>
              </a:rPr>
              <a:t>Mantenimiento Industrial de Delicias S DE R L DE CV</a:t>
            </a:r>
            <a:endParaRPr lang="es-MX" sz="900" dirty="0">
              <a:solidFill>
                <a:schemeClr val="tx1"/>
              </a:solidFill>
            </a:endParaRPr>
          </a:p>
          <a:p>
            <a:r>
              <a:rPr lang="es-MX" sz="900" dirty="0">
                <a:solidFill>
                  <a:schemeClr val="tx1"/>
                </a:solidFill>
              </a:rPr>
              <a:t>Calle 20 Norte 515     Fraccionamiento Imperial</a:t>
            </a:r>
            <a:r>
              <a:rPr lang="es-MX" sz="100" dirty="0">
                <a:solidFill>
                  <a:schemeClr val="tx1"/>
                </a:solidFill>
              </a:rPr>
              <a:t>                    </a:t>
            </a:r>
            <a:r>
              <a:rPr lang="es-MX" sz="900" dirty="0">
                <a:solidFill>
                  <a:schemeClr val="tx1"/>
                </a:solidFill>
              </a:rPr>
              <a:t>CP 33030   Tel 639 4740684 </a:t>
            </a:r>
            <a:r>
              <a:rPr lang="es-MX" sz="100" dirty="0">
                <a:solidFill>
                  <a:schemeClr val="tx1"/>
                </a:solidFill>
              </a:rPr>
              <a:t> </a:t>
            </a:r>
            <a:r>
              <a:rPr lang="es-MX" sz="900" dirty="0">
                <a:solidFill>
                  <a:schemeClr val="tx1"/>
                </a:solidFill>
              </a:rPr>
              <a:t>Cd Delicias, Chihuahua México    </a:t>
            </a:r>
            <a:r>
              <a:rPr lang="es-MX" sz="900" dirty="0">
                <a:solidFill>
                  <a:schemeClr val="tx1"/>
                </a:solidFill>
                <a:hlinkClick r:id="rId4"/>
              </a:rPr>
              <a:t>midchihuahua@outlook.com</a:t>
            </a:r>
            <a:endParaRPr lang="es-MX" sz="900" dirty="0">
              <a:solidFill>
                <a:schemeClr val="tx1"/>
              </a:solidFill>
            </a:endParaRPr>
          </a:p>
          <a:p>
            <a:endParaRPr lang="es-MX" sz="100" dirty="0">
              <a:solidFill>
                <a:schemeClr val="tx1"/>
              </a:solidFill>
            </a:endParaRPr>
          </a:p>
        </p:txBody>
      </p:sp>
      <p:pic>
        <p:nvPicPr>
          <p:cNvPr id="9218" name="Picture 2" descr="Resultado de imagen para aire comprimido industrial">
            <a:extLst>
              <a:ext uri="{FF2B5EF4-FFF2-40B4-BE49-F238E27FC236}">
                <a16:creationId xmlns:a16="http://schemas.microsoft.com/office/drawing/2014/main" id="{B1AE089C-24CB-4C3E-8ED1-7B18EEC34B1F}"/>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679106" y="1501866"/>
            <a:ext cx="1917006" cy="1158842"/>
          </a:xfrm>
          <a:prstGeom prst="rect">
            <a:avLst/>
          </a:prstGeom>
          <a:noFill/>
          <a:extLst>
            <a:ext uri="{909E8E84-426E-40DD-AFC4-6F175D3DCCD1}">
              <a14:hiddenFill xmlns:a14="http://schemas.microsoft.com/office/drawing/2010/main">
                <a:solidFill>
                  <a:srgbClr val="FFFFFF"/>
                </a:solidFill>
              </a14:hiddenFill>
            </a:ext>
          </a:extLst>
        </p:spPr>
      </p:pic>
      <p:pic>
        <p:nvPicPr>
          <p:cNvPr id="9220" name="Picture 4" descr="Imagen relacionada">
            <a:extLst>
              <a:ext uri="{FF2B5EF4-FFF2-40B4-BE49-F238E27FC236}">
                <a16:creationId xmlns:a16="http://schemas.microsoft.com/office/drawing/2014/main" id="{159B488F-F7DE-4D8F-BC09-E95FBBFD7F02}"/>
              </a:ext>
            </a:extLst>
          </p:cNvPr>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6679106" y="2760931"/>
            <a:ext cx="1917006" cy="1109513"/>
          </a:xfrm>
          <a:prstGeom prst="rect">
            <a:avLst/>
          </a:prstGeom>
          <a:noFill/>
          <a:extLst>
            <a:ext uri="{909E8E84-426E-40DD-AFC4-6F175D3DCCD1}">
              <a14:hiddenFill xmlns:a14="http://schemas.microsoft.com/office/drawing/2010/main">
                <a:solidFill>
                  <a:srgbClr val="FFFFFF"/>
                </a:solidFill>
              </a14:hiddenFill>
            </a:ext>
          </a:extLst>
        </p:spPr>
      </p:pic>
      <p:pic>
        <p:nvPicPr>
          <p:cNvPr id="9222" name="Picture 6" descr="Imagen relacionada">
            <a:extLst>
              <a:ext uri="{FF2B5EF4-FFF2-40B4-BE49-F238E27FC236}">
                <a16:creationId xmlns:a16="http://schemas.microsoft.com/office/drawing/2014/main" id="{DEF8DA84-EA95-473A-8105-154D42A500A0}"/>
              </a:ext>
            </a:extLst>
          </p:cNvPr>
          <p:cNvPicPr>
            <a:picLocks noChangeAspect="1" noChangeArrowheads="1"/>
          </p:cNvPicPr>
          <p:nvPr/>
        </p:nvPicPr>
        <p:blipFill>
          <a:blip r:embed="rId7">
            <a:extLst>
              <a:ext uri="{28A0092B-C50C-407E-A947-70E740481C1C}">
                <a14:useLocalDpi xmlns:a14="http://schemas.microsoft.com/office/drawing/2010/main"/>
              </a:ext>
            </a:extLst>
          </a:blip>
          <a:srcRect/>
          <a:stretch>
            <a:fillRect/>
          </a:stretch>
        </p:blipFill>
        <p:spPr bwMode="auto">
          <a:xfrm>
            <a:off x="6679106" y="3940759"/>
            <a:ext cx="1917006" cy="10715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Tabla"/>
          <p:cNvGraphicFramePr>
            <a:graphicFrameLocks noGrp="1"/>
          </p:cNvGraphicFramePr>
          <p:nvPr/>
        </p:nvGraphicFramePr>
        <p:xfrm>
          <a:off x="1524000" y="1397000"/>
          <a:ext cx="6096000" cy="2608064"/>
        </p:xfrm>
        <a:graphic>
          <a:graphicData uri="http://schemas.openxmlformats.org/drawingml/2006/table">
            <a:tbl>
              <a:tblPr firstRow="1" bandRow="1">
                <a:tableStyleId>{2D5ABB26-0587-4C30-8999-92F81FD0307C}</a:tableStyleId>
              </a:tblPr>
              <a:tblGrid>
                <a:gridCol w="6096000">
                  <a:extLst>
                    <a:ext uri="{9D8B030D-6E8A-4147-A177-3AD203B41FA5}">
                      <a16:colId xmlns:a16="http://schemas.microsoft.com/office/drawing/2014/main" val="20000"/>
                    </a:ext>
                  </a:extLst>
                </a:gridCol>
              </a:tblGrid>
              <a:tr h="2608064">
                <a:tc>
                  <a:txBody>
                    <a:bodyPr/>
                    <a:lstStyle/>
                    <a:p>
                      <a:endParaRPr lang="es-MX" dirty="0"/>
                    </a:p>
                  </a:txBody>
                  <a:tcPr/>
                </a:tc>
                <a:extLst>
                  <a:ext uri="{0D108BD9-81ED-4DB2-BD59-A6C34878D82A}">
                    <a16:rowId xmlns:a16="http://schemas.microsoft.com/office/drawing/2014/main" val="10000"/>
                  </a:ext>
                </a:extLst>
              </a:tr>
            </a:tbl>
          </a:graphicData>
        </a:graphic>
      </p:graphicFrame>
      <p:graphicFrame>
        <p:nvGraphicFramePr>
          <p:cNvPr id="6" name="5 Tabla"/>
          <p:cNvGraphicFramePr>
            <a:graphicFrameLocks noGrp="1"/>
          </p:cNvGraphicFramePr>
          <p:nvPr/>
        </p:nvGraphicFramePr>
        <p:xfrm>
          <a:off x="1524000" y="1397000"/>
          <a:ext cx="6096000" cy="2896096"/>
        </p:xfrm>
        <a:graphic>
          <a:graphicData uri="http://schemas.openxmlformats.org/drawingml/2006/table">
            <a:tbl>
              <a:tblPr firstRow="1" bandRow="1">
                <a:tableStyleId>{2D5ABB26-0587-4C30-8999-92F81FD0307C}</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289609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MX" dirty="0"/>
                    </a:p>
                  </a:txBody>
                  <a:tcPr/>
                </a:tc>
                <a:tc>
                  <a:txBody>
                    <a:bodyPr/>
                    <a:lstStyle/>
                    <a:p>
                      <a:endParaRPr lang="es-MX" dirty="0"/>
                    </a:p>
                  </a:txBody>
                  <a:tcPr/>
                </a:tc>
                <a:extLst>
                  <a:ext uri="{0D108BD9-81ED-4DB2-BD59-A6C34878D82A}">
                    <a16:rowId xmlns:a16="http://schemas.microsoft.com/office/drawing/2014/main" val="10000"/>
                  </a:ext>
                </a:extLst>
              </a:tr>
            </a:tbl>
          </a:graphicData>
        </a:graphic>
      </p:graphicFrame>
      <p:sp>
        <p:nvSpPr>
          <p:cNvPr id="7" name="Rectangle 3"/>
          <p:cNvSpPr txBox="1">
            <a:spLocks noChangeArrowheads="1"/>
          </p:cNvSpPr>
          <p:nvPr/>
        </p:nvSpPr>
        <p:spPr>
          <a:xfrm>
            <a:off x="494236" y="2310859"/>
            <a:ext cx="4841710" cy="2236282"/>
          </a:xfrm>
          <a:prstGeom prst="rect">
            <a:avLst/>
          </a:prstGeom>
        </p:spPr>
        <p:txBody>
          <a:bodyPr vert="horz" lIns="91440" tIns="45720" rIns="91440" bIns="45720" rtlCol="0">
            <a:normAutofit/>
          </a:bodyPr>
          <a:lstStyle/>
          <a:p>
            <a:r>
              <a:rPr lang="es-MX" sz="1600" b="1" dirty="0">
                <a:latin typeface="Comic Sans MS" pitchFamily="66" charset="0"/>
              </a:rPr>
              <a:t>Actividades:</a:t>
            </a:r>
          </a:p>
          <a:p>
            <a:r>
              <a:rPr lang="es-MX" sz="1600" dirty="0">
                <a:latin typeface="Comic Sans MS" pitchFamily="66" charset="0"/>
              </a:rPr>
              <a:t>Obra civil (cobertizo) para la instalación del paquete (bomba y tanque de almacenamiento de espuma FM-200), instalación de tubería  de acero al carbón para el suministro de agua , válvulas de diluvio, cabezales de roció de espuma, sensores de fuego, instalación de PLC, alarmas audibles y visibles y puesta en servicio.</a:t>
            </a:r>
          </a:p>
        </p:txBody>
      </p:sp>
      <p:sp>
        <p:nvSpPr>
          <p:cNvPr id="8" name="Rectangle 4"/>
          <p:cNvSpPr>
            <a:spLocks noChangeArrowheads="1"/>
          </p:cNvSpPr>
          <p:nvPr/>
        </p:nvSpPr>
        <p:spPr bwMode="auto">
          <a:xfrm>
            <a:off x="511609" y="5058302"/>
            <a:ext cx="4392488" cy="1296144"/>
          </a:xfrm>
          <a:prstGeom prst="rect">
            <a:avLst/>
          </a:prstGeom>
          <a:noFill/>
          <a:ln w="9525">
            <a:noFill/>
            <a:miter lim="800000"/>
            <a:headEnd/>
            <a:tailEnd/>
          </a:ln>
        </p:spPr>
        <p:txBody>
          <a:bodyPr/>
          <a:lstStyle/>
          <a:p>
            <a:r>
              <a:rPr lang="es-ES_tradnl" sz="1400" b="1" dirty="0">
                <a:latin typeface="Comic Sans MS" pitchFamily="66" charset="0"/>
              </a:rPr>
              <a:t>OBRA:</a:t>
            </a:r>
          </a:p>
          <a:p>
            <a:r>
              <a:rPr lang="es-ES_tradnl" sz="1400" b="1" dirty="0">
                <a:latin typeface="Comic Sans MS" pitchFamily="66" charset="0"/>
              </a:rPr>
              <a:t>INSTALACIÓN Y PUESTA EN SERVICIO DE EL SISTEMA DE SUPRESIÓN  DE FUEGO</a:t>
            </a:r>
            <a:endParaRPr lang="es-MX" sz="1400" b="1" dirty="0">
              <a:latin typeface="Comic Sans MS" pitchFamily="66" charset="0"/>
            </a:endParaRPr>
          </a:p>
        </p:txBody>
      </p:sp>
      <p:sp>
        <p:nvSpPr>
          <p:cNvPr id="10" name="Rectangle 4"/>
          <p:cNvSpPr>
            <a:spLocks noChangeArrowheads="1"/>
          </p:cNvSpPr>
          <p:nvPr/>
        </p:nvSpPr>
        <p:spPr bwMode="auto">
          <a:xfrm>
            <a:off x="5736413" y="5465249"/>
            <a:ext cx="2880320" cy="1368152"/>
          </a:xfrm>
          <a:prstGeom prst="rect">
            <a:avLst/>
          </a:prstGeom>
          <a:noFill/>
          <a:ln w="9525">
            <a:noFill/>
            <a:miter lim="800000"/>
            <a:headEnd/>
            <a:tailEnd/>
          </a:ln>
        </p:spPr>
        <p:txBody>
          <a:bodyPr/>
          <a:lstStyle/>
          <a:p>
            <a:pPr algn="r"/>
            <a:r>
              <a:rPr lang="es-MX" sz="1200" dirty="0">
                <a:latin typeface="Comic Sans MS" pitchFamily="66" charset="0"/>
              </a:rPr>
              <a:t>Contratante:</a:t>
            </a:r>
          </a:p>
          <a:p>
            <a:pPr algn="r"/>
            <a:r>
              <a:rPr lang="es-MX" sz="1200" dirty="0">
                <a:latin typeface="Incised901 Lt BT"/>
              </a:rPr>
              <a:t>Municipio de </a:t>
            </a:r>
            <a:r>
              <a:rPr lang="es-MX" sz="1200" dirty="0" err="1">
                <a:latin typeface="Incised901 Lt BT"/>
              </a:rPr>
              <a:t>Carichí</a:t>
            </a:r>
            <a:r>
              <a:rPr lang="es-MX" sz="1200" dirty="0">
                <a:latin typeface="Incised901 Lt BT"/>
              </a:rPr>
              <a:t>:</a:t>
            </a:r>
          </a:p>
          <a:p>
            <a:pPr algn="r"/>
            <a:r>
              <a:rPr lang="es-MX" sz="1200" dirty="0">
                <a:latin typeface="Incised901 Lt BT"/>
              </a:rPr>
              <a:t>Barrio </a:t>
            </a:r>
            <a:r>
              <a:rPr lang="es-MX" sz="1200" dirty="0" err="1">
                <a:latin typeface="Incised901 Lt BT"/>
              </a:rPr>
              <a:t>Gilbertos</a:t>
            </a:r>
            <a:r>
              <a:rPr lang="es-MX" sz="1200" dirty="0">
                <a:latin typeface="Incised901 Lt BT"/>
              </a:rPr>
              <a:t> de </a:t>
            </a:r>
            <a:r>
              <a:rPr lang="es-MX" sz="1200" dirty="0" err="1">
                <a:latin typeface="Incised901 Lt BT"/>
              </a:rPr>
              <a:t>Carichí</a:t>
            </a:r>
            <a:r>
              <a:rPr lang="es-MX" sz="1200" dirty="0">
                <a:latin typeface="Incised901 Lt BT"/>
              </a:rPr>
              <a:t>, </a:t>
            </a:r>
          </a:p>
          <a:p>
            <a:pPr algn="r"/>
            <a:r>
              <a:rPr lang="es-MX" sz="1200" dirty="0">
                <a:latin typeface="Incised901 Lt BT"/>
              </a:rPr>
              <a:t>Municipio del M.N., Chihuahua. </a:t>
            </a:r>
          </a:p>
        </p:txBody>
      </p:sp>
      <p:pic>
        <p:nvPicPr>
          <p:cNvPr id="64513" name="Picture 1" descr="E:\jesus_2009\fotos_varias_RESPALDO\01-02-2007\tepetitlan 074.JP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732240" y="3946877"/>
            <a:ext cx="1881530" cy="994291"/>
          </a:xfrm>
          <a:prstGeom prst="rect">
            <a:avLst/>
          </a:prstGeom>
          <a:noFill/>
        </p:spPr>
      </p:pic>
      <p:pic>
        <p:nvPicPr>
          <p:cNvPr id="64514" name="Picture 2" descr="E:\jesus_2009\FOTOS\FOTOS DE OBRA\Imagen 024.jpg"/>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6732240" y="1888843"/>
            <a:ext cx="1866866" cy="905452"/>
          </a:xfrm>
          <a:prstGeom prst="rect">
            <a:avLst/>
          </a:prstGeom>
          <a:noFill/>
        </p:spPr>
      </p:pic>
      <p:pic>
        <p:nvPicPr>
          <p:cNvPr id="64516" name="Picture 4" descr="E:\jesus_2009\FOTOS\FOTOS DE OBRA\Imagen 038.jpg"/>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732240" y="2910986"/>
            <a:ext cx="1881530" cy="943619"/>
          </a:xfrm>
          <a:prstGeom prst="rect">
            <a:avLst/>
          </a:prstGeom>
          <a:noFill/>
        </p:spPr>
      </p:pic>
      <p:sp>
        <p:nvSpPr>
          <p:cNvPr id="19" name="Rectangle 2">
            <a:extLst>
              <a:ext uri="{FF2B5EF4-FFF2-40B4-BE49-F238E27FC236}">
                <a16:creationId xmlns:a16="http://schemas.microsoft.com/office/drawing/2014/main" id="{AE5424C7-43AC-4020-A58E-FD1A301EBFF9}"/>
              </a:ext>
            </a:extLst>
          </p:cNvPr>
          <p:cNvSpPr txBox="1">
            <a:spLocks noChangeArrowheads="1"/>
          </p:cNvSpPr>
          <p:nvPr/>
        </p:nvSpPr>
        <p:spPr>
          <a:xfrm>
            <a:off x="972716" y="1376119"/>
            <a:ext cx="3022104" cy="654458"/>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3200" i="0" u="none" strike="noStrike" kern="1200" cap="none" spc="0" normalizeH="0" baseline="0" noProof="0" dirty="0">
                <a:ln>
                  <a:noFill/>
                </a:ln>
                <a:solidFill>
                  <a:srgbClr val="C00000"/>
                </a:solidFill>
                <a:effectLst/>
                <a:uLnTx/>
                <a:uFillTx/>
                <a:latin typeface="Comic Sans MS" pitchFamily="66" charset="0"/>
                <a:ea typeface="+mj-ea"/>
                <a:cs typeface="+mj-cs"/>
              </a:rPr>
              <a:t>Contratos</a:t>
            </a:r>
          </a:p>
        </p:txBody>
      </p:sp>
      <p:sp>
        <p:nvSpPr>
          <p:cNvPr id="20" name="1 Título">
            <a:extLst>
              <a:ext uri="{FF2B5EF4-FFF2-40B4-BE49-F238E27FC236}">
                <a16:creationId xmlns:a16="http://schemas.microsoft.com/office/drawing/2014/main" id="{6AD15EA5-49DC-443B-B062-5D7DFF7F2064}"/>
              </a:ext>
            </a:extLst>
          </p:cNvPr>
          <p:cNvSpPr txBox="1">
            <a:spLocks/>
          </p:cNvSpPr>
          <p:nvPr/>
        </p:nvSpPr>
        <p:spPr>
          <a:xfrm>
            <a:off x="179512" y="302038"/>
            <a:ext cx="5833526" cy="96672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MX" sz="1800" b="1" dirty="0">
                <a:solidFill>
                  <a:schemeClr val="tx2"/>
                </a:solidFill>
                <a:latin typeface="Comic Sans MS" pitchFamily="66" charset="0"/>
              </a:rPr>
              <a:t>MANTENIMIENTO INDUSTRIAL DE DELICIAS </a:t>
            </a:r>
            <a:br>
              <a:rPr lang="es-MX" sz="1800" b="1" dirty="0">
                <a:solidFill>
                  <a:schemeClr val="tx2"/>
                </a:solidFill>
                <a:latin typeface="Comic Sans MS" pitchFamily="66" charset="0"/>
              </a:rPr>
            </a:br>
            <a:r>
              <a:rPr lang="es-MX" sz="1800" b="1" dirty="0">
                <a:solidFill>
                  <a:schemeClr val="tx2"/>
                </a:solidFill>
                <a:latin typeface="Comic Sans MS" pitchFamily="66" charset="0"/>
              </a:rPr>
              <a:t>S. de R. L. DE C.V.</a:t>
            </a:r>
          </a:p>
        </p:txBody>
      </p:sp>
      <p:pic>
        <p:nvPicPr>
          <p:cNvPr id="21" name="Imagen 20">
            <a:extLst>
              <a:ext uri="{FF2B5EF4-FFF2-40B4-BE49-F238E27FC236}">
                <a16:creationId xmlns:a16="http://schemas.microsoft.com/office/drawing/2014/main" id="{51B7AC46-6BA6-4A9B-AC94-F1D6321F07E9}"/>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t="18976" r="3911" b="10016"/>
          <a:stretch/>
        </p:blipFill>
        <p:spPr>
          <a:xfrm>
            <a:off x="6156176" y="284874"/>
            <a:ext cx="2442930" cy="1015468"/>
          </a:xfrm>
          <a:prstGeom prst="rect">
            <a:avLst/>
          </a:prstGeom>
        </p:spPr>
      </p:pic>
      <p:sp>
        <p:nvSpPr>
          <p:cNvPr id="23" name="2 Subtítulo">
            <a:extLst>
              <a:ext uri="{FF2B5EF4-FFF2-40B4-BE49-F238E27FC236}">
                <a16:creationId xmlns:a16="http://schemas.microsoft.com/office/drawing/2014/main" id="{E9C1FCB6-7816-42A0-A0CC-70F2F2DC357F}"/>
              </a:ext>
            </a:extLst>
          </p:cNvPr>
          <p:cNvSpPr txBox="1">
            <a:spLocks/>
          </p:cNvSpPr>
          <p:nvPr/>
        </p:nvSpPr>
        <p:spPr>
          <a:xfrm>
            <a:off x="0" y="6453336"/>
            <a:ext cx="9144000" cy="415498"/>
          </a:xfrm>
          <a:prstGeom prst="rect">
            <a:avLst/>
          </a:prstGeom>
        </p:spPr>
        <p:txBody>
          <a:bodyPr vert="horz" lIns="91440" tIns="45720" rIns="91440" bIns="45720" rtlCol="0">
            <a:sp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MX" sz="900" b="1" dirty="0">
                <a:solidFill>
                  <a:schemeClr val="tx1"/>
                </a:solidFill>
              </a:rPr>
              <a:t>Mantenimiento Industrial de Delicias S DE R L DE CV</a:t>
            </a:r>
            <a:endParaRPr lang="es-MX" sz="900" dirty="0">
              <a:solidFill>
                <a:schemeClr val="tx1"/>
              </a:solidFill>
            </a:endParaRPr>
          </a:p>
          <a:p>
            <a:r>
              <a:rPr lang="es-MX" sz="900" dirty="0">
                <a:solidFill>
                  <a:schemeClr val="tx1"/>
                </a:solidFill>
              </a:rPr>
              <a:t>Calle 20 Norte 515     Fraccionamiento Imperial</a:t>
            </a:r>
            <a:r>
              <a:rPr lang="es-MX" sz="100" dirty="0">
                <a:solidFill>
                  <a:schemeClr val="tx1"/>
                </a:solidFill>
              </a:rPr>
              <a:t>                    </a:t>
            </a:r>
            <a:r>
              <a:rPr lang="es-MX" sz="900" dirty="0">
                <a:solidFill>
                  <a:schemeClr val="tx1"/>
                </a:solidFill>
              </a:rPr>
              <a:t>CP 33030   Tel 639 4740684 </a:t>
            </a:r>
            <a:r>
              <a:rPr lang="es-MX" sz="100" dirty="0">
                <a:solidFill>
                  <a:schemeClr val="tx1"/>
                </a:solidFill>
              </a:rPr>
              <a:t> </a:t>
            </a:r>
            <a:r>
              <a:rPr lang="es-MX" sz="900" dirty="0">
                <a:solidFill>
                  <a:schemeClr val="tx1"/>
                </a:solidFill>
              </a:rPr>
              <a:t>Cd Delicias, Chihuahua México    </a:t>
            </a:r>
            <a:r>
              <a:rPr lang="es-MX" sz="900" dirty="0">
                <a:solidFill>
                  <a:schemeClr val="tx1"/>
                </a:solidFill>
                <a:hlinkClick r:id="rId7"/>
              </a:rPr>
              <a:t>midchihuahua@outlook.com</a:t>
            </a:r>
            <a:endParaRPr lang="es-MX" sz="900" dirty="0">
              <a:solidFill>
                <a:schemeClr val="tx1"/>
              </a:solidFill>
            </a:endParaRPr>
          </a:p>
          <a:p>
            <a:endParaRPr lang="es-MX" sz="100" dirty="0">
              <a:solidFill>
                <a:schemeClr val="tx1"/>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3"/>
          <p:cNvSpPr txBox="1">
            <a:spLocks noChangeArrowheads="1"/>
          </p:cNvSpPr>
          <p:nvPr/>
        </p:nvSpPr>
        <p:spPr>
          <a:xfrm>
            <a:off x="631916" y="2714198"/>
            <a:ext cx="4189345" cy="1691332"/>
          </a:xfrm>
          <a:prstGeom prst="rect">
            <a:avLst/>
          </a:prstGeom>
        </p:spPr>
        <p:txBody>
          <a:bodyPr vert="horz" lIns="91440" tIns="45720" rIns="91440" bIns="45720" rtlCol="0">
            <a:normAutofit/>
          </a:bodyPr>
          <a:lstStyle/>
          <a:p>
            <a:r>
              <a:rPr lang="es-MX" sz="1600" b="1" dirty="0">
                <a:latin typeface="Comic Sans MS" pitchFamily="66" charset="0"/>
              </a:rPr>
              <a:t>Actividades:</a:t>
            </a:r>
          </a:p>
          <a:p>
            <a:r>
              <a:rPr lang="es-MX" sz="1600" dirty="0">
                <a:latin typeface="Comic Sans MS" pitchFamily="66" charset="0"/>
              </a:rPr>
              <a:t>Instalación  y puesta en servicio de la instrumentación para la medición y regulación del gas natural para el consumo en turbinas.</a:t>
            </a:r>
          </a:p>
        </p:txBody>
      </p:sp>
      <p:sp>
        <p:nvSpPr>
          <p:cNvPr id="11" name="Rectangle 4"/>
          <p:cNvSpPr>
            <a:spLocks noChangeArrowheads="1"/>
          </p:cNvSpPr>
          <p:nvPr/>
        </p:nvSpPr>
        <p:spPr bwMode="auto">
          <a:xfrm>
            <a:off x="617999" y="4365104"/>
            <a:ext cx="4392488" cy="1512167"/>
          </a:xfrm>
          <a:prstGeom prst="rect">
            <a:avLst/>
          </a:prstGeom>
          <a:noFill/>
          <a:ln w="9525">
            <a:noFill/>
            <a:miter lim="800000"/>
            <a:headEnd/>
            <a:tailEnd/>
          </a:ln>
        </p:spPr>
        <p:txBody>
          <a:bodyPr/>
          <a:lstStyle/>
          <a:p>
            <a:r>
              <a:rPr lang="es-ES_tradnl" sz="1400" b="1" dirty="0">
                <a:latin typeface="Comic Sans MS" pitchFamily="66" charset="0"/>
              </a:rPr>
              <a:t>OBRA:</a:t>
            </a:r>
          </a:p>
          <a:p>
            <a:r>
              <a:rPr lang="es-ES_tradnl" sz="1400" b="1" dirty="0">
                <a:latin typeface="Comic Sans MS" pitchFamily="66" charset="0"/>
              </a:rPr>
              <a:t>INSTALACIÓN Y PUESTA EN SERVICIO DE LA INSTRUMENTACIÓN EN LA ESTACION DE MEDICION Y REGULACIÓN DE GAS A TURBINAS </a:t>
            </a:r>
            <a:endParaRPr lang="es-MX" sz="1400" b="1" dirty="0">
              <a:latin typeface="Comic Sans MS" pitchFamily="66" charset="0"/>
            </a:endParaRPr>
          </a:p>
        </p:txBody>
      </p:sp>
      <p:sp>
        <p:nvSpPr>
          <p:cNvPr id="13" name="Rectangle 4"/>
          <p:cNvSpPr>
            <a:spLocks noChangeArrowheads="1"/>
          </p:cNvSpPr>
          <p:nvPr/>
        </p:nvSpPr>
        <p:spPr bwMode="auto">
          <a:xfrm>
            <a:off x="5652120" y="5607693"/>
            <a:ext cx="3098332" cy="1368152"/>
          </a:xfrm>
          <a:prstGeom prst="rect">
            <a:avLst/>
          </a:prstGeom>
          <a:noFill/>
          <a:ln w="9525">
            <a:noFill/>
            <a:miter lim="800000"/>
            <a:headEnd/>
            <a:tailEnd/>
          </a:ln>
        </p:spPr>
        <p:txBody>
          <a:bodyPr/>
          <a:lstStyle/>
          <a:p>
            <a:pPr algn="r"/>
            <a:r>
              <a:rPr lang="es-MX" sz="1000" dirty="0">
                <a:latin typeface="Comic Sans MS" pitchFamily="66" charset="0"/>
              </a:rPr>
              <a:t>Contratante:</a:t>
            </a:r>
          </a:p>
          <a:p>
            <a:pPr algn="r"/>
            <a:r>
              <a:rPr lang="es-MX" sz="1000" b="1" dirty="0"/>
              <a:t>AHMSA - ALTOS HORNOS DE MEXICO, S.A.B. DE C.V.</a:t>
            </a:r>
          </a:p>
          <a:p>
            <a:pPr algn="r"/>
            <a:r>
              <a:rPr lang="es-MX" sz="1000" dirty="0"/>
              <a:t>Prolongación Juárez S/N / Edificio GAN Modulo II </a:t>
            </a:r>
            <a:br>
              <a:rPr lang="es-MX" sz="1000" dirty="0"/>
            </a:br>
            <a:r>
              <a:rPr lang="es-MX" sz="1000" dirty="0"/>
              <a:t>Col. La Loma </a:t>
            </a:r>
            <a:br>
              <a:rPr lang="es-MX" sz="1000" dirty="0"/>
            </a:br>
            <a:r>
              <a:rPr lang="es-MX" sz="1000" dirty="0"/>
              <a:t>25770 Monclova, </a:t>
            </a:r>
            <a:r>
              <a:rPr lang="es-MX" sz="1000" dirty="0" err="1"/>
              <a:t>Coah</a:t>
            </a:r>
            <a:r>
              <a:rPr lang="es-MX" sz="1000" dirty="0"/>
              <a:t>.</a:t>
            </a:r>
            <a:br>
              <a:rPr lang="es-MX" sz="1000" dirty="0"/>
            </a:br>
            <a:r>
              <a:rPr lang="es-MX" sz="1000" dirty="0"/>
              <a:t>México</a:t>
            </a:r>
          </a:p>
        </p:txBody>
      </p:sp>
      <p:pic>
        <p:nvPicPr>
          <p:cNvPr id="62474" name="Picture 10" descr="E:\jesus_2009\fotos_seleccionadas\IM002233.JP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686436" y="2909313"/>
            <a:ext cx="1920000" cy="1095751"/>
          </a:xfrm>
          <a:prstGeom prst="rect">
            <a:avLst/>
          </a:prstGeom>
          <a:noFill/>
        </p:spPr>
      </p:pic>
      <p:pic>
        <p:nvPicPr>
          <p:cNvPr id="62475" name="Picture 11" descr="E:\jesus_2009\fotos_seleccionadas\IM002228.JPG"/>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6686436" y="4125808"/>
            <a:ext cx="1920000" cy="1088759"/>
          </a:xfrm>
          <a:prstGeom prst="rect">
            <a:avLst/>
          </a:prstGeom>
          <a:noFill/>
        </p:spPr>
      </p:pic>
      <p:pic>
        <p:nvPicPr>
          <p:cNvPr id="18" name="11 Imagen" descr="DSCF0092.JPG">
            <a:extLst>
              <a:ext uri="{FF2B5EF4-FFF2-40B4-BE49-F238E27FC236}">
                <a16:creationId xmlns:a16="http://schemas.microsoft.com/office/drawing/2014/main" id="{21D198F2-55EF-40CB-A0DA-F3684B341D8B}"/>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686436" y="1603968"/>
            <a:ext cx="1912670" cy="1193909"/>
          </a:xfrm>
          <a:prstGeom prst="rect">
            <a:avLst/>
          </a:prstGeom>
        </p:spPr>
      </p:pic>
      <p:sp>
        <p:nvSpPr>
          <p:cNvPr id="19" name="Rectangle 2">
            <a:extLst>
              <a:ext uri="{FF2B5EF4-FFF2-40B4-BE49-F238E27FC236}">
                <a16:creationId xmlns:a16="http://schemas.microsoft.com/office/drawing/2014/main" id="{A3687B1A-1B4B-4D34-9FAB-BB46D44DBE6A}"/>
              </a:ext>
            </a:extLst>
          </p:cNvPr>
          <p:cNvSpPr txBox="1">
            <a:spLocks noChangeArrowheads="1"/>
          </p:cNvSpPr>
          <p:nvPr/>
        </p:nvSpPr>
        <p:spPr>
          <a:xfrm>
            <a:off x="972716" y="1376119"/>
            <a:ext cx="3022104" cy="654458"/>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3200" i="0" u="none" strike="noStrike" kern="1200" cap="none" spc="0" normalizeH="0" baseline="0" noProof="0" dirty="0">
                <a:ln>
                  <a:noFill/>
                </a:ln>
                <a:solidFill>
                  <a:srgbClr val="C00000"/>
                </a:solidFill>
                <a:effectLst/>
                <a:uLnTx/>
                <a:uFillTx/>
                <a:latin typeface="Comic Sans MS" pitchFamily="66" charset="0"/>
                <a:ea typeface="+mj-ea"/>
                <a:cs typeface="+mj-cs"/>
              </a:rPr>
              <a:t>Contratos</a:t>
            </a:r>
          </a:p>
        </p:txBody>
      </p:sp>
      <p:sp>
        <p:nvSpPr>
          <p:cNvPr id="20" name="1 Título">
            <a:extLst>
              <a:ext uri="{FF2B5EF4-FFF2-40B4-BE49-F238E27FC236}">
                <a16:creationId xmlns:a16="http://schemas.microsoft.com/office/drawing/2014/main" id="{56D5966A-10BD-445B-805D-3E80EDC1EAE0}"/>
              </a:ext>
            </a:extLst>
          </p:cNvPr>
          <p:cNvSpPr txBox="1">
            <a:spLocks/>
          </p:cNvSpPr>
          <p:nvPr/>
        </p:nvSpPr>
        <p:spPr>
          <a:xfrm>
            <a:off x="179512" y="302038"/>
            <a:ext cx="5833526" cy="96672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MX" sz="1800" b="1" dirty="0">
                <a:solidFill>
                  <a:schemeClr val="tx2"/>
                </a:solidFill>
                <a:latin typeface="Comic Sans MS" pitchFamily="66" charset="0"/>
              </a:rPr>
              <a:t>MANTENIMIENTO INDUSTRIAL DE DELICIAS </a:t>
            </a:r>
            <a:br>
              <a:rPr lang="es-MX" sz="1800" b="1" dirty="0">
                <a:solidFill>
                  <a:schemeClr val="tx2"/>
                </a:solidFill>
                <a:latin typeface="Comic Sans MS" pitchFamily="66" charset="0"/>
              </a:rPr>
            </a:br>
            <a:r>
              <a:rPr lang="es-MX" sz="1800" b="1" dirty="0">
                <a:solidFill>
                  <a:schemeClr val="tx2"/>
                </a:solidFill>
                <a:latin typeface="Comic Sans MS" pitchFamily="66" charset="0"/>
              </a:rPr>
              <a:t>S. de R. L. DE C.V.</a:t>
            </a:r>
          </a:p>
        </p:txBody>
      </p:sp>
      <p:pic>
        <p:nvPicPr>
          <p:cNvPr id="21" name="Imagen 20">
            <a:extLst>
              <a:ext uri="{FF2B5EF4-FFF2-40B4-BE49-F238E27FC236}">
                <a16:creationId xmlns:a16="http://schemas.microsoft.com/office/drawing/2014/main" id="{03B225A9-423F-442E-95AE-7390F1F4C1C0}"/>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t="18976" r="3911" b="10016"/>
          <a:stretch/>
        </p:blipFill>
        <p:spPr>
          <a:xfrm>
            <a:off x="6156176" y="284874"/>
            <a:ext cx="2442930" cy="1015468"/>
          </a:xfrm>
          <a:prstGeom prst="rect">
            <a:avLst/>
          </a:prstGeom>
        </p:spPr>
      </p:pic>
      <p:sp>
        <p:nvSpPr>
          <p:cNvPr id="22" name="2 Subtítulo">
            <a:extLst>
              <a:ext uri="{FF2B5EF4-FFF2-40B4-BE49-F238E27FC236}">
                <a16:creationId xmlns:a16="http://schemas.microsoft.com/office/drawing/2014/main" id="{6B5B9F1B-42DC-48D4-A1F9-D38C16F003D8}"/>
              </a:ext>
            </a:extLst>
          </p:cNvPr>
          <p:cNvSpPr txBox="1">
            <a:spLocks/>
          </p:cNvSpPr>
          <p:nvPr/>
        </p:nvSpPr>
        <p:spPr>
          <a:xfrm>
            <a:off x="0" y="6453336"/>
            <a:ext cx="9144000" cy="415498"/>
          </a:xfrm>
          <a:prstGeom prst="rect">
            <a:avLst/>
          </a:prstGeom>
        </p:spPr>
        <p:txBody>
          <a:bodyPr vert="horz" lIns="91440" tIns="45720" rIns="91440" bIns="45720" rtlCol="0">
            <a:sp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MX" sz="900" b="1" dirty="0">
                <a:solidFill>
                  <a:schemeClr val="tx1"/>
                </a:solidFill>
              </a:rPr>
              <a:t>Mantenimiento Industrial de Delicias S DE R L DE CV</a:t>
            </a:r>
            <a:endParaRPr lang="es-MX" sz="900" dirty="0">
              <a:solidFill>
                <a:schemeClr val="tx1"/>
              </a:solidFill>
            </a:endParaRPr>
          </a:p>
          <a:p>
            <a:r>
              <a:rPr lang="es-MX" sz="900" dirty="0">
                <a:solidFill>
                  <a:schemeClr val="tx1"/>
                </a:solidFill>
              </a:rPr>
              <a:t>Calle 20 Norte 515     Fraccionamiento Imperial</a:t>
            </a:r>
            <a:r>
              <a:rPr lang="es-MX" sz="100" dirty="0">
                <a:solidFill>
                  <a:schemeClr val="tx1"/>
                </a:solidFill>
              </a:rPr>
              <a:t>                    </a:t>
            </a:r>
            <a:r>
              <a:rPr lang="es-MX" sz="900" dirty="0">
                <a:solidFill>
                  <a:schemeClr val="tx1"/>
                </a:solidFill>
              </a:rPr>
              <a:t>CP 33030   Tel 639 4740684 </a:t>
            </a:r>
            <a:r>
              <a:rPr lang="es-MX" sz="100" dirty="0">
                <a:solidFill>
                  <a:schemeClr val="tx1"/>
                </a:solidFill>
              </a:rPr>
              <a:t> </a:t>
            </a:r>
            <a:r>
              <a:rPr lang="es-MX" sz="900" dirty="0">
                <a:solidFill>
                  <a:schemeClr val="tx1"/>
                </a:solidFill>
              </a:rPr>
              <a:t>Cd Delicias, Chihuahua México    </a:t>
            </a:r>
            <a:r>
              <a:rPr lang="es-MX" sz="900" dirty="0">
                <a:solidFill>
                  <a:schemeClr val="tx1"/>
                </a:solidFill>
                <a:hlinkClick r:id="rId7"/>
              </a:rPr>
              <a:t>midchihuahua@outlook.com</a:t>
            </a:r>
            <a:endParaRPr lang="es-MX" sz="900" dirty="0">
              <a:solidFill>
                <a:schemeClr val="tx1"/>
              </a:solidFill>
            </a:endParaRPr>
          </a:p>
          <a:p>
            <a:endParaRPr lang="es-MX" sz="100" dirty="0">
              <a:solidFill>
                <a:schemeClr val="tx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428548" y="2539259"/>
            <a:ext cx="4143452" cy="1584176"/>
          </a:xfrm>
          <a:prstGeom prst="rect">
            <a:avLst/>
          </a:prstGeom>
        </p:spPr>
        <p:txBody>
          <a:bodyPr vert="horz" lIns="91440" tIns="45720" rIns="91440" bIns="45720" rtlCol="0">
            <a:normAutofit/>
          </a:bodyPr>
          <a:lstStyle/>
          <a:p>
            <a:pPr algn="just"/>
            <a:r>
              <a:rPr lang="es-MX" sz="1600" b="1" dirty="0">
                <a:latin typeface="Comic Sans MS" pitchFamily="66" charset="0"/>
              </a:rPr>
              <a:t>Actividades:</a:t>
            </a:r>
          </a:p>
          <a:p>
            <a:r>
              <a:rPr lang="es-MX" sz="1600" dirty="0">
                <a:latin typeface="Comic Sans MS" pitchFamily="66" charset="0"/>
              </a:rPr>
              <a:t>Instalación  y puesta en servicio de la instrumentación para la medición de nivel tipo radar, adecuación de bridas en tanque de almacenamiento.</a:t>
            </a:r>
          </a:p>
          <a:p>
            <a:pPr marL="457200" marR="0" lvl="1" indent="0" algn="ctr" defTabSz="914400" rtl="0" eaLnBrk="1" fontAlgn="auto" latinLnBrk="0" hangingPunct="1">
              <a:lnSpc>
                <a:spcPct val="90000"/>
              </a:lnSpc>
              <a:spcBef>
                <a:spcPct val="20000"/>
              </a:spcBef>
              <a:spcAft>
                <a:spcPts val="0"/>
              </a:spcAft>
              <a:buClrTx/>
              <a:buSzTx/>
              <a:buFont typeface="Arial" pitchFamily="34" charset="0"/>
              <a:buNone/>
              <a:tabLst/>
              <a:defRPr/>
            </a:pPr>
            <a:endParaRPr kumimoji="0" lang="es-ES" sz="2400" b="0" i="0" u="none" strike="noStrike" kern="1200" cap="none" spc="0" normalizeH="0" baseline="0" noProof="0" dirty="0">
              <a:ln>
                <a:noFill/>
              </a:ln>
              <a:effectLst/>
              <a:uLnTx/>
              <a:uFillTx/>
              <a:latin typeface="+mn-lt"/>
              <a:ea typeface="+mn-ea"/>
              <a:cs typeface="+mn-cs"/>
            </a:endParaRPr>
          </a:p>
        </p:txBody>
      </p:sp>
      <p:sp>
        <p:nvSpPr>
          <p:cNvPr id="8" name="Rectangle 4"/>
          <p:cNvSpPr>
            <a:spLocks noChangeArrowheads="1"/>
          </p:cNvSpPr>
          <p:nvPr/>
        </p:nvSpPr>
        <p:spPr bwMode="auto">
          <a:xfrm>
            <a:off x="401521" y="4149080"/>
            <a:ext cx="4314495" cy="1944215"/>
          </a:xfrm>
          <a:prstGeom prst="rect">
            <a:avLst/>
          </a:prstGeom>
          <a:noFill/>
          <a:ln w="9525">
            <a:noFill/>
            <a:miter lim="800000"/>
            <a:headEnd/>
            <a:tailEnd/>
          </a:ln>
        </p:spPr>
        <p:txBody>
          <a:bodyPr/>
          <a:lstStyle/>
          <a:p>
            <a:r>
              <a:rPr lang="es-ES_tradnl" sz="1400" b="1" dirty="0">
                <a:latin typeface="Comic Sans MS" pitchFamily="66" charset="0"/>
              </a:rPr>
              <a:t>OBRA:</a:t>
            </a:r>
          </a:p>
          <a:p>
            <a:r>
              <a:rPr lang="es-ES_tradnl" sz="1400" b="1" dirty="0">
                <a:latin typeface="Comic Sans MS" pitchFamily="66" charset="0"/>
              </a:rPr>
              <a:t>INSTALACION DEL  SISTEMA DE MEDICION TIPO RADAR PARA EL CONTROL DE NIVEL EN TANQUES DE ALMACENAMIENTO DE AGUA CONGENITA EN LOS CAMPOS DE PRODUCCIÓN DE SAN PABLO RINCÓN PACHECO, VISTOSO, COCUITE Y MATAPIONCHE.</a:t>
            </a:r>
            <a:endParaRPr lang="es-MX" sz="1400" b="1" dirty="0">
              <a:latin typeface="Comic Sans MS" pitchFamily="66" charset="0"/>
            </a:endParaRPr>
          </a:p>
        </p:txBody>
      </p:sp>
      <p:sp>
        <p:nvSpPr>
          <p:cNvPr id="10" name="Rectangle 4"/>
          <p:cNvSpPr>
            <a:spLocks noChangeArrowheads="1"/>
          </p:cNvSpPr>
          <p:nvPr/>
        </p:nvSpPr>
        <p:spPr bwMode="auto">
          <a:xfrm>
            <a:off x="5795467" y="5229200"/>
            <a:ext cx="2880320" cy="1368152"/>
          </a:xfrm>
          <a:prstGeom prst="rect">
            <a:avLst/>
          </a:prstGeom>
          <a:noFill/>
          <a:ln w="9525">
            <a:noFill/>
            <a:miter lim="800000"/>
            <a:headEnd/>
            <a:tailEnd/>
          </a:ln>
        </p:spPr>
        <p:txBody>
          <a:bodyPr/>
          <a:lstStyle/>
          <a:p>
            <a:pPr algn="r"/>
            <a:r>
              <a:rPr lang="es-MX" sz="1000" dirty="0">
                <a:latin typeface="Comic Sans MS" pitchFamily="66" charset="0"/>
              </a:rPr>
              <a:t>Contratante:</a:t>
            </a:r>
          </a:p>
          <a:p>
            <a:pPr algn="r"/>
            <a:r>
              <a:rPr lang="es-MX" sz="1000" b="1" dirty="0"/>
              <a:t>UNION GANADERA REGIONAL DE CHIHUAHUA, A.C.</a:t>
            </a:r>
          </a:p>
          <a:p>
            <a:pPr algn="r"/>
            <a:r>
              <a:rPr lang="es-MX" sz="1000" dirty="0"/>
              <a:t>Carretera a Cuauhtémoc Km. 8.5 </a:t>
            </a:r>
            <a:br>
              <a:rPr lang="es-MX" sz="1000" dirty="0"/>
            </a:br>
            <a:r>
              <a:rPr lang="es-MX" sz="1000" dirty="0"/>
              <a:t>Col Las Animas </a:t>
            </a:r>
            <a:br>
              <a:rPr lang="es-MX" sz="1000" dirty="0"/>
            </a:br>
            <a:r>
              <a:rPr lang="es-MX" sz="1000" dirty="0"/>
              <a:t>31450 Chihuahua, Chih.</a:t>
            </a:r>
            <a:br>
              <a:rPr lang="es-MX" sz="1000" dirty="0"/>
            </a:br>
            <a:r>
              <a:rPr lang="es-MX" sz="1000" dirty="0"/>
              <a:t>México</a:t>
            </a:r>
          </a:p>
        </p:txBody>
      </p:sp>
      <p:pic>
        <p:nvPicPr>
          <p:cNvPr id="2050" name="Picture 2" descr="C:\Construcciones_olintec\416933260_865.jp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rot="10800000" flipV="1">
            <a:off x="6588223" y="1703348"/>
            <a:ext cx="2010880" cy="1111271"/>
          </a:xfrm>
          <a:prstGeom prst="rect">
            <a:avLst/>
          </a:prstGeom>
          <a:noFill/>
        </p:spPr>
      </p:pic>
      <p:sp>
        <p:nvSpPr>
          <p:cNvPr id="15" name="Rectangle 2">
            <a:extLst>
              <a:ext uri="{FF2B5EF4-FFF2-40B4-BE49-F238E27FC236}">
                <a16:creationId xmlns:a16="http://schemas.microsoft.com/office/drawing/2014/main" id="{0055DA94-2D9D-4049-B7BE-BDA7E44FD988}"/>
              </a:ext>
            </a:extLst>
          </p:cNvPr>
          <p:cNvSpPr txBox="1">
            <a:spLocks noChangeArrowheads="1"/>
          </p:cNvSpPr>
          <p:nvPr/>
        </p:nvSpPr>
        <p:spPr>
          <a:xfrm>
            <a:off x="972716" y="1376119"/>
            <a:ext cx="3022104" cy="654458"/>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3200" i="0" u="none" strike="noStrike" kern="1200" cap="none" spc="0" normalizeH="0" baseline="0" noProof="0" dirty="0">
                <a:ln>
                  <a:noFill/>
                </a:ln>
                <a:solidFill>
                  <a:srgbClr val="C00000"/>
                </a:solidFill>
                <a:effectLst/>
                <a:uLnTx/>
                <a:uFillTx/>
                <a:latin typeface="Comic Sans MS" pitchFamily="66" charset="0"/>
                <a:ea typeface="+mj-ea"/>
                <a:cs typeface="+mj-cs"/>
              </a:rPr>
              <a:t>Contratos</a:t>
            </a:r>
          </a:p>
        </p:txBody>
      </p:sp>
      <p:sp>
        <p:nvSpPr>
          <p:cNvPr id="16" name="1 Título">
            <a:extLst>
              <a:ext uri="{FF2B5EF4-FFF2-40B4-BE49-F238E27FC236}">
                <a16:creationId xmlns:a16="http://schemas.microsoft.com/office/drawing/2014/main" id="{8C1577D3-1C60-4950-9174-E541C9731D57}"/>
              </a:ext>
            </a:extLst>
          </p:cNvPr>
          <p:cNvSpPr txBox="1">
            <a:spLocks/>
          </p:cNvSpPr>
          <p:nvPr/>
        </p:nvSpPr>
        <p:spPr>
          <a:xfrm>
            <a:off x="179512" y="302038"/>
            <a:ext cx="5833526" cy="96672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MX" sz="1800" b="1" dirty="0">
                <a:solidFill>
                  <a:schemeClr val="tx2"/>
                </a:solidFill>
                <a:latin typeface="Comic Sans MS" pitchFamily="66" charset="0"/>
              </a:rPr>
              <a:t>MANTENIMIENTO INDUSTRIAL DE DELICIAS </a:t>
            </a:r>
            <a:br>
              <a:rPr lang="es-MX" sz="1800" b="1" dirty="0">
                <a:solidFill>
                  <a:schemeClr val="tx2"/>
                </a:solidFill>
                <a:latin typeface="Comic Sans MS" pitchFamily="66" charset="0"/>
              </a:rPr>
            </a:br>
            <a:r>
              <a:rPr lang="es-MX" sz="1800" b="1" dirty="0">
                <a:solidFill>
                  <a:schemeClr val="tx2"/>
                </a:solidFill>
                <a:latin typeface="Comic Sans MS" pitchFamily="66" charset="0"/>
              </a:rPr>
              <a:t>S. de R. L. DE C.V.</a:t>
            </a:r>
          </a:p>
        </p:txBody>
      </p:sp>
      <p:pic>
        <p:nvPicPr>
          <p:cNvPr id="17" name="Imagen 16">
            <a:extLst>
              <a:ext uri="{FF2B5EF4-FFF2-40B4-BE49-F238E27FC236}">
                <a16:creationId xmlns:a16="http://schemas.microsoft.com/office/drawing/2014/main" id="{B11EC1F3-7F82-4D26-B328-B12DD8E83167}"/>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t="18976" r="3911" b="10016"/>
          <a:stretch/>
        </p:blipFill>
        <p:spPr>
          <a:xfrm>
            <a:off x="6156176" y="284874"/>
            <a:ext cx="2442930" cy="1015468"/>
          </a:xfrm>
          <a:prstGeom prst="rect">
            <a:avLst/>
          </a:prstGeom>
        </p:spPr>
      </p:pic>
      <p:pic>
        <p:nvPicPr>
          <p:cNvPr id="6146" name="Picture 2" descr="Imagen relacionada">
            <a:extLst>
              <a:ext uri="{FF2B5EF4-FFF2-40B4-BE49-F238E27FC236}">
                <a16:creationId xmlns:a16="http://schemas.microsoft.com/office/drawing/2014/main" id="{BA80DE4E-1DA1-4BBA-931A-84B54BC259D4}"/>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588223" y="2860802"/>
            <a:ext cx="2010880" cy="941090"/>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Resultado de imagen para pantallas de nivel silos">
            <a:extLst>
              <a:ext uri="{FF2B5EF4-FFF2-40B4-BE49-F238E27FC236}">
                <a16:creationId xmlns:a16="http://schemas.microsoft.com/office/drawing/2014/main" id="{61D460F0-7E5E-40E5-A894-44D40EDF92DC}"/>
              </a:ext>
            </a:extLst>
          </p:cNvPr>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6588223" y="3936703"/>
            <a:ext cx="2010880" cy="1004465"/>
          </a:xfrm>
          <a:prstGeom prst="rect">
            <a:avLst/>
          </a:prstGeom>
          <a:noFill/>
          <a:extLst>
            <a:ext uri="{909E8E84-426E-40DD-AFC4-6F175D3DCCD1}">
              <a14:hiddenFill xmlns:a14="http://schemas.microsoft.com/office/drawing/2010/main">
                <a:solidFill>
                  <a:srgbClr val="FFFFFF"/>
                </a:solidFill>
              </a14:hiddenFill>
            </a:ext>
          </a:extLst>
        </p:spPr>
      </p:pic>
      <p:sp>
        <p:nvSpPr>
          <p:cNvPr id="20" name="2 Subtítulo">
            <a:extLst>
              <a:ext uri="{FF2B5EF4-FFF2-40B4-BE49-F238E27FC236}">
                <a16:creationId xmlns:a16="http://schemas.microsoft.com/office/drawing/2014/main" id="{87E4718E-0243-4FED-AB15-8E404B435630}"/>
              </a:ext>
            </a:extLst>
          </p:cNvPr>
          <p:cNvSpPr txBox="1">
            <a:spLocks/>
          </p:cNvSpPr>
          <p:nvPr/>
        </p:nvSpPr>
        <p:spPr>
          <a:xfrm>
            <a:off x="0" y="6453336"/>
            <a:ext cx="9144000" cy="415498"/>
          </a:xfrm>
          <a:prstGeom prst="rect">
            <a:avLst/>
          </a:prstGeom>
        </p:spPr>
        <p:txBody>
          <a:bodyPr vert="horz" lIns="91440" tIns="45720" rIns="91440" bIns="45720" rtlCol="0">
            <a:sp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MX" sz="900" b="1" dirty="0">
                <a:solidFill>
                  <a:schemeClr val="tx1"/>
                </a:solidFill>
              </a:rPr>
              <a:t>Mantenimiento Industrial de Delicias S DE R L DE CV</a:t>
            </a:r>
            <a:endParaRPr lang="es-MX" sz="900" dirty="0">
              <a:solidFill>
                <a:schemeClr val="tx1"/>
              </a:solidFill>
            </a:endParaRPr>
          </a:p>
          <a:p>
            <a:r>
              <a:rPr lang="es-MX" sz="900" dirty="0">
                <a:solidFill>
                  <a:schemeClr val="tx1"/>
                </a:solidFill>
              </a:rPr>
              <a:t>Calle 20 Norte 515     Fraccionamiento Imperial</a:t>
            </a:r>
            <a:r>
              <a:rPr lang="es-MX" sz="100" dirty="0">
                <a:solidFill>
                  <a:schemeClr val="tx1"/>
                </a:solidFill>
              </a:rPr>
              <a:t>                    </a:t>
            </a:r>
            <a:r>
              <a:rPr lang="es-MX" sz="900" dirty="0">
                <a:solidFill>
                  <a:schemeClr val="tx1"/>
                </a:solidFill>
              </a:rPr>
              <a:t>CP 33030   Tel 639 4740684 </a:t>
            </a:r>
            <a:r>
              <a:rPr lang="es-MX" sz="100" dirty="0">
                <a:solidFill>
                  <a:schemeClr val="tx1"/>
                </a:solidFill>
              </a:rPr>
              <a:t> </a:t>
            </a:r>
            <a:r>
              <a:rPr lang="es-MX" sz="900" dirty="0">
                <a:solidFill>
                  <a:schemeClr val="tx1"/>
                </a:solidFill>
              </a:rPr>
              <a:t>Cd Delicias, Chihuahua México    </a:t>
            </a:r>
            <a:r>
              <a:rPr lang="es-MX" sz="900" dirty="0">
                <a:solidFill>
                  <a:schemeClr val="tx1"/>
                </a:solidFill>
                <a:hlinkClick r:id="rId7"/>
              </a:rPr>
              <a:t>midchihuahua@outlook.com</a:t>
            </a:r>
            <a:endParaRPr lang="es-MX" sz="900" dirty="0">
              <a:solidFill>
                <a:schemeClr val="tx1"/>
              </a:solidFill>
            </a:endParaRPr>
          </a:p>
          <a:p>
            <a:endParaRPr lang="es-MX" sz="100"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540502" y="2668494"/>
            <a:ext cx="3956003" cy="1224136"/>
          </a:xfrm>
          <a:prstGeom prst="rect">
            <a:avLst/>
          </a:prstGeom>
        </p:spPr>
        <p:txBody>
          <a:bodyPr vert="horz" lIns="91440" tIns="45720" rIns="91440" bIns="45720" rtlCol="0">
            <a:normAutofit/>
          </a:bodyPr>
          <a:lstStyle/>
          <a:p>
            <a:r>
              <a:rPr lang="es-MX" sz="1600" b="1" dirty="0">
                <a:latin typeface="Comic Sans MS" pitchFamily="66" charset="0"/>
              </a:rPr>
              <a:t>Actividades:</a:t>
            </a:r>
          </a:p>
          <a:p>
            <a:r>
              <a:rPr lang="es-MX" sz="1600" dirty="0">
                <a:latin typeface="Comic Sans MS" pitchFamily="66" charset="0"/>
              </a:rPr>
              <a:t>Fabricación de cabezales, registros e instalación de tuberías para drenajes de la planta</a:t>
            </a:r>
          </a:p>
        </p:txBody>
      </p:sp>
      <p:sp>
        <p:nvSpPr>
          <p:cNvPr id="8" name="Rectangle 4"/>
          <p:cNvSpPr>
            <a:spLocks noChangeArrowheads="1"/>
          </p:cNvSpPr>
          <p:nvPr/>
        </p:nvSpPr>
        <p:spPr bwMode="auto">
          <a:xfrm>
            <a:off x="547005" y="3987064"/>
            <a:ext cx="4047879" cy="1530168"/>
          </a:xfrm>
          <a:prstGeom prst="rect">
            <a:avLst/>
          </a:prstGeom>
          <a:noFill/>
          <a:ln w="9525">
            <a:noFill/>
            <a:miter lim="800000"/>
            <a:headEnd/>
            <a:tailEnd/>
          </a:ln>
        </p:spPr>
        <p:txBody>
          <a:bodyPr/>
          <a:lstStyle/>
          <a:p>
            <a:r>
              <a:rPr lang="es-MX" sz="1400" b="1" dirty="0">
                <a:latin typeface="Comic Sans MS" pitchFamily="66" charset="0"/>
              </a:rPr>
              <a:t>OBRA:</a:t>
            </a:r>
          </a:p>
          <a:p>
            <a:r>
              <a:rPr lang="es-MX" sz="1400" b="1" dirty="0">
                <a:latin typeface="Comic Sans MS" pitchFamily="66" charset="0"/>
              </a:rPr>
              <a:t>INSTALACION DE DRENAJES SUBTERRÁNEOS EN LA PLANTA CATALITICA</a:t>
            </a:r>
          </a:p>
        </p:txBody>
      </p:sp>
      <p:sp>
        <p:nvSpPr>
          <p:cNvPr id="10" name="Rectangle 4"/>
          <p:cNvSpPr>
            <a:spLocks noChangeArrowheads="1"/>
          </p:cNvSpPr>
          <p:nvPr/>
        </p:nvSpPr>
        <p:spPr bwMode="auto">
          <a:xfrm>
            <a:off x="5364088" y="4972750"/>
            <a:ext cx="3359140" cy="1080356"/>
          </a:xfrm>
          <a:prstGeom prst="rect">
            <a:avLst/>
          </a:prstGeom>
          <a:noFill/>
          <a:ln w="9525">
            <a:noFill/>
            <a:miter lim="800000"/>
            <a:headEnd/>
            <a:tailEnd/>
          </a:ln>
        </p:spPr>
        <p:txBody>
          <a:bodyPr/>
          <a:lstStyle/>
          <a:p>
            <a:pPr algn="r"/>
            <a:r>
              <a:rPr lang="es-MX" sz="1000" dirty="0">
                <a:latin typeface="Comic Sans MS" pitchFamily="66" charset="0"/>
              </a:rPr>
              <a:t>Contratante:</a:t>
            </a:r>
          </a:p>
          <a:p>
            <a:pPr algn="r"/>
            <a:r>
              <a:rPr lang="es-MX" sz="1000" b="1" dirty="0"/>
              <a:t>CLINICA HOSPITAL DUBLAN S A DE C V HOSPITAL DUBLAN</a:t>
            </a:r>
          </a:p>
          <a:p>
            <a:pPr algn="r"/>
            <a:r>
              <a:rPr lang="es-MX" sz="1000" dirty="0"/>
              <a:t>AVENIDA BENITO JUAREZ 3200 , DUBLAN TOMOCHIC Y FRANCISCO IBARRA </a:t>
            </a:r>
            <a:br>
              <a:rPr lang="es-MX" sz="1000" dirty="0"/>
            </a:br>
            <a:r>
              <a:rPr lang="es-MX" sz="1000" dirty="0"/>
              <a:t>31710 NUEVO CASAS GRANDES, Chih. México</a:t>
            </a:r>
          </a:p>
        </p:txBody>
      </p:sp>
      <p:pic>
        <p:nvPicPr>
          <p:cNvPr id="46081" name="Picture 1" descr="E:\jesus_2009\Documents and Settings\e_machine\Mis documentos\Mis imágenes\cofre 153.jp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588224" y="2783349"/>
            <a:ext cx="2029079" cy="853067"/>
          </a:xfrm>
          <a:prstGeom prst="rect">
            <a:avLst/>
          </a:prstGeom>
          <a:noFill/>
        </p:spPr>
      </p:pic>
      <p:pic>
        <p:nvPicPr>
          <p:cNvPr id="46084" name="Picture 4" descr="E:\jesus_2009\Documents and Settings\e_machine\Mis documentos\Mis imágenes\cofre 384.jpg"/>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6565566" y="3708564"/>
            <a:ext cx="2033540" cy="1094952"/>
          </a:xfrm>
          <a:prstGeom prst="rect">
            <a:avLst/>
          </a:prstGeom>
          <a:noFill/>
        </p:spPr>
      </p:pic>
      <p:pic>
        <p:nvPicPr>
          <p:cNvPr id="46096" name="Picture 16" descr="E:\jesus_2009\Documents and Settings\e_machine\Mis documentos\Mis imágenes\cofre 290.jpg"/>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588224" y="1713327"/>
            <a:ext cx="2010882" cy="955167"/>
          </a:xfrm>
          <a:prstGeom prst="rect">
            <a:avLst/>
          </a:prstGeom>
          <a:noFill/>
        </p:spPr>
      </p:pic>
      <p:sp>
        <p:nvSpPr>
          <p:cNvPr id="19" name="Rectangle 2">
            <a:extLst>
              <a:ext uri="{FF2B5EF4-FFF2-40B4-BE49-F238E27FC236}">
                <a16:creationId xmlns:a16="http://schemas.microsoft.com/office/drawing/2014/main" id="{B0859E43-3A65-4E3F-BACC-836A5BDDA4CB}"/>
              </a:ext>
            </a:extLst>
          </p:cNvPr>
          <p:cNvSpPr txBox="1">
            <a:spLocks noChangeArrowheads="1"/>
          </p:cNvSpPr>
          <p:nvPr/>
        </p:nvSpPr>
        <p:spPr>
          <a:xfrm>
            <a:off x="972716" y="1376119"/>
            <a:ext cx="3022104" cy="654458"/>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3200" i="0" u="none" strike="noStrike" kern="1200" cap="none" spc="0" normalizeH="0" baseline="0" noProof="0" dirty="0">
                <a:ln>
                  <a:noFill/>
                </a:ln>
                <a:solidFill>
                  <a:srgbClr val="C00000"/>
                </a:solidFill>
                <a:effectLst/>
                <a:uLnTx/>
                <a:uFillTx/>
                <a:latin typeface="Comic Sans MS" pitchFamily="66" charset="0"/>
                <a:ea typeface="+mj-ea"/>
                <a:cs typeface="+mj-cs"/>
              </a:rPr>
              <a:t>Contratos</a:t>
            </a:r>
          </a:p>
        </p:txBody>
      </p:sp>
      <p:sp>
        <p:nvSpPr>
          <p:cNvPr id="20" name="1 Título">
            <a:extLst>
              <a:ext uri="{FF2B5EF4-FFF2-40B4-BE49-F238E27FC236}">
                <a16:creationId xmlns:a16="http://schemas.microsoft.com/office/drawing/2014/main" id="{6CC8674E-78D3-40C3-96BE-6D46822E0B01}"/>
              </a:ext>
            </a:extLst>
          </p:cNvPr>
          <p:cNvSpPr txBox="1">
            <a:spLocks/>
          </p:cNvSpPr>
          <p:nvPr/>
        </p:nvSpPr>
        <p:spPr>
          <a:xfrm>
            <a:off x="179512" y="302038"/>
            <a:ext cx="5833526" cy="96672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MX" sz="1800" b="1" dirty="0">
                <a:solidFill>
                  <a:schemeClr val="tx2"/>
                </a:solidFill>
                <a:latin typeface="Comic Sans MS" pitchFamily="66" charset="0"/>
              </a:rPr>
              <a:t>MANTENIMIENTO INDUSTRIAL DE DELICIAS </a:t>
            </a:r>
            <a:br>
              <a:rPr lang="es-MX" sz="1800" b="1" dirty="0">
                <a:solidFill>
                  <a:schemeClr val="tx2"/>
                </a:solidFill>
                <a:latin typeface="Comic Sans MS" pitchFamily="66" charset="0"/>
              </a:rPr>
            </a:br>
            <a:r>
              <a:rPr lang="es-MX" sz="1800" b="1" dirty="0">
                <a:solidFill>
                  <a:schemeClr val="tx2"/>
                </a:solidFill>
                <a:latin typeface="Comic Sans MS" pitchFamily="66" charset="0"/>
              </a:rPr>
              <a:t>S. de R. L. DE C.V.</a:t>
            </a:r>
          </a:p>
        </p:txBody>
      </p:sp>
      <p:pic>
        <p:nvPicPr>
          <p:cNvPr id="21" name="Imagen 20">
            <a:extLst>
              <a:ext uri="{FF2B5EF4-FFF2-40B4-BE49-F238E27FC236}">
                <a16:creationId xmlns:a16="http://schemas.microsoft.com/office/drawing/2014/main" id="{A7B04368-D86F-4B9E-AE09-EB51C0674A97}"/>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t="18976" r="3911" b="10016"/>
          <a:stretch/>
        </p:blipFill>
        <p:spPr>
          <a:xfrm>
            <a:off x="6156176" y="284874"/>
            <a:ext cx="2442930" cy="1015468"/>
          </a:xfrm>
          <a:prstGeom prst="rect">
            <a:avLst/>
          </a:prstGeom>
        </p:spPr>
      </p:pic>
      <p:sp>
        <p:nvSpPr>
          <p:cNvPr id="13" name="Subtítulo 12">
            <a:extLst>
              <a:ext uri="{FF2B5EF4-FFF2-40B4-BE49-F238E27FC236}">
                <a16:creationId xmlns:a16="http://schemas.microsoft.com/office/drawing/2014/main" id="{F5ED6951-221B-42E2-A213-16C7293EF9C0}"/>
              </a:ext>
            </a:extLst>
          </p:cNvPr>
          <p:cNvSpPr>
            <a:spLocks noGrp="1"/>
          </p:cNvSpPr>
          <p:nvPr>
            <p:ph type="subTitle" idx="1"/>
          </p:nvPr>
        </p:nvSpPr>
        <p:spPr/>
        <p:txBody>
          <a:bodyPr/>
          <a:lstStyle/>
          <a:p>
            <a:endParaRPr lang="es-MX"/>
          </a:p>
        </p:txBody>
      </p:sp>
      <p:sp>
        <p:nvSpPr>
          <p:cNvPr id="24" name="2 Subtítulo">
            <a:extLst>
              <a:ext uri="{FF2B5EF4-FFF2-40B4-BE49-F238E27FC236}">
                <a16:creationId xmlns:a16="http://schemas.microsoft.com/office/drawing/2014/main" id="{50CCCEB9-CC2F-4071-99A2-2993C5F5DA06}"/>
              </a:ext>
            </a:extLst>
          </p:cNvPr>
          <p:cNvSpPr txBox="1">
            <a:spLocks/>
          </p:cNvSpPr>
          <p:nvPr/>
        </p:nvSpPr>
        <p:spPr>
          <a:xfrm>
            <a:off x="0" y="6453336"/>
            <a:ext cx="9144000" cy="415498"/>
          </a:xfrm>
          <a:prstGeom prst="rect">
            <a:avLst/>
          </a:prstGeom>
        </p:spPr>
        <p:txBody>
          <a:bodyPr vert="horz" lIns="91440" tIns="45720" rIns="91440" bIns="45720" rtlCol="0">
            <a:sp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MX" sz="900" b="1" dirty="0">
                <a:solidFill>
                  <a:schemeClr val="tx1"/>
                </a:solidFill>
              </a:rPr>
              <a:t>Mantenimiento Industrial de Delicias S DE R L DE CV</a:t>
            </a:r>
            <a:endParaRPr lang="es-MX" sz="900" dirty="0">
              <a:solidFill>
                <a:schemeClr val="tx1"/>
              </a:solidFill>
            </a:endParaRPr>
          </a:p>
          <a:p>
            <a:r>
              <a:rPr lang="es-MX" sz="900" dirty="0">
                <a:solidFill>
                  <a:schemeClr val="tx1"/>
                </a:solidFill>
              </a:rPr>
              <a:t>Calle 20 Norte 515     Fraccionamiento Imperial</a:t>
            </a:r>
            <a:r>
              <a:rPr lang="es-MX" sz="100" dirty="0">
                <a:solidFill>
                  <a:schemeClr val="tx1"/>
                </a:solidFill>
              </a:rPr>
              <a:t>                    </a:t>
            </a:r>
            <a:r>
              <a:rPr lang="es-MX" sz="900" dirty="0">
                <a:solidFill>
                  <a:schemeClr val="tx1"/>
                </a:solidFill>
              </a:rPr>
              <a:t>CP 33030   Tel 639 4740684 </a:t>
            </a:r>
            <a:r>
              <a:rPr lang="es-MX" sz="100" dirty="0">
                <a:solidFill>
                  <a:schemeClr val="tx1"/>
                </a:solidFill>
              </a:rPr>
              <a:t> </a:t>
            </a:r>
            <a:r>
              <a:rPr lang="es-MX" sz="900" dirty="0">
                <a:solidFill>
                  <a:schemeClr val="tx1"/>
                </a:solidFill>
              </a:rPr>
              <a:t>Cd Delicias, Chihuahua México    </a:t>
            </a:r>
            <a:r>
              <a:rPr lang="es-MX" sz="900" dirty="0">
                <a:solidFill>
                  <a:schemeClr val="tx1"/>
                </a:solidFill>
                <a:hlinkClick r:id="rId7"/>
              </a:rPr>
              <a:t>midchihuahua@outlook.com</a:t>
            </a:r>
            <a:endParaRPr lang="es-MX" sz="900" dirty="0">
              <a:solidFill>
                <a:schemeClr val="tx1"/>
              </a:solidFill>
            </a:endParaRPr>
          </a:p>
          <a:p>
            <a:endParaRPr lang="es-MX" sz="100" dirty="0">
              <a:solidFill>
                <a:schemeClr val="tx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ChangeArrowheads="1"/>
          </p:cNvSpPr>
          <p:nvPr/>
        </p:nvSpPr>
        <p:spPr bwMode="auto">
          <a:xfrm>
            <a:off x="467544" y="4101722"/>
            <a:ext cx="4392488" cy="1224135"/>
          </a:xfrm>
          <a:prstGeom prst="rect">
            <a:avLst/>
          </a:prstGeom>
          <a:noFill/>
          <a:ln w="9525">
            <a:noFill/>
            <a:miter lim="800000"/>
            <a:headEnd/>
            <a:tailEnd/>
          </a:ln>
        </p:spPr>
        <p:txBody>
          <a:bodyPr/>
          <a:lstStyle/>
          <a:p>
            <a:r>
              <a:rPr lang="es-MX" sz="1200" b="1" dirty="0">
                <a:latin typeface="Comic Sans MS" pitchFamily="66" charset="0"/>
              </a:rPr>
              <a:t>OBRA:</a:t>
            </a:r>
          </a:p>
          <a:p>
            <a:r>
              <a:rPr lang="es-MX" sz="1200" b="1" dirty="0">
                <a:latin typeface="Comic Sans MS" pitchFamily="66" charset="0"/>
              </a:rPr>
              <a:t>INSTALACION DE DRENAJES SUBTERRÁNEOS EN LA PLANTA INTERCERAMIC</a:t>
            </a:r>
          </a:p>
        </p:txBody>
      </p:sp>
      <p:pic>
        <p:nvPicPr>
          <p:cNvPr id="46087" name="Picture 7" descr="E:\jesus_2009\Documents and Settings\e_machine\Mis documentos\Mis imágenes\cofre 419.jp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919106" y="1585048"/>
            <a:ext cx="1680000" cy="979856"/>
          </a:xfrm>
          <a:prstGeom prst="rect">
            <a:avLst/>
          </a:prstGeom>
          <a:noFill/>
        </p:spPr>
      </p:pic>
      <p:pic>
        <p:nvPicPr>
          <p:cNvPr id="46090" name="Picture 10" descr="E:\jesus_2009\Documents and Settings\e_machine\Mis documentos\Mis imágenes\cofre 438.jpg"/>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6919106" y="2661562"/>
            <a:ext cx="1680000" cy="943036"/>
          </a:xfrm>
          <a:prstGeom prst="rect">
            <a:avLst/>
          </a:prstGeom>
          <a:noFill/>
        </p:spPr>
      </p:pic>
      <p:pic>
        <p:nvPicPr>
          <p:cNvPr id="46091" name="Picture 11" descr="E:\jesus_2009\Documents and Settings\e_machine\Mis documentos\Mis imágenes\cofre 444.jpg"/>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943793" y="3696959"/>
            <a:ext cx="1680000" cy="880843"/>
          </a:xfrm>
          <a:prstGeom prst="rect">
            <a:avLst/>
          </a:prstGeom>
          <a:noFill/>
        </p:spPr>
      </p:pic>
      <p:sp>
        <p:nvSpPr>
          <p:cNvPr id="20" name="Rectangle 2">
            <a:extLst>
              <a:ext uri="{FF2B5EF4-FFF2-40B4-BE49-F238E27FC236}">
                <a16:creationId xmlns:a16="http://schemas.microsoft.com/office/drawing/2014/main" id="{26B34C79-38BA-4A32-8CFD-CBC5CFEBCDC9}"/>
              </a:ext>
            </a:extLst>
          </p:cNvPr>
          <p:cNvSpPr txBox="1">
            <a:spLocks noChangeArrowheads="1"/>
          </p:cNvSpPr>
          <p:nvPr/>
        </p:nvSpPr>
        <p:spPr>
          <a:xfrm>
            <a:off x="972716" y="1376119"/>
            <a:ext cx="3022104" cy="654458"/>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3200" i="0" u="none" strike="noStrike" kern="1200" cap="none" spc="0" normalizeH="0" baseline="0" noProof="0" dirty="0">
                <a:ln>
                  <a:noFill/>
                </a:ln>
                <a:solidFill>
                  <a:srgbClr val="C00000"/>
                </a:solidFill>
                <a:effectLst/>
                <a:uLnTx/>
                <a:uFillTx/>
                <a:latin typeface="Comic Sans MS" pitchFamily="66" charset="0"/>
                <a:ea typeface="+mj-ea"/>
                <a:cs typeface="+mj-cs"/>
              </a:rPr>
              <a:t>Contratos</a:t>
            </a:r>
          </a:p>
        </p:txBody>
      </p:sp>
      <p:sp>
        <p:nvSpPr>
          <p:cNvPr id="21" name="1 Título">
            <a:extLst>
              <a:ext uri="{FF2B5EF4-FFF2-40B4-BE49-F238E27FC236}">
                <a16:creationId xmlns:a16="http://schemas.microsoft.com/office/drawing/2014/main" id="{BE2E2BC5-50B7-4712-BC3C-3DC39E381627}"/>
              </a:ext>
            </a:extLst>
          </p:cNvPr>
          <p:cNvSpPr txBox="1">
            <a:spLocks/>
          </p:cNvSpPr>
          <p:nvPr/>
        </p:nvSpPr>
        <p:spPr>
          <a:xfrm>
            <a:off x="179512" y="302038"/>
            <a:ext cx="5833526" cy="96672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MX" sz="1800" b="1" dirty="0">
                <a:solidFill>
                  <a:schemeClr val="tx2"/>
                </a:solidFill>
                <a:latin typeface="Comic Sans MS" pitchFamily="66" charset="0"/>
              </a:rPr>
              <a:t>MANTENIMIENTO INDUSTRIAL DE DELICIAS </a:t>
            </a:r>
            <a:br>
              <a:rPr lang="es-MX" sz="1800" b="1" dirty="0">
                <a:solidFill>
                  <a:schemeClr val="tx2"/>
                </a:solidFill>
                <a:latin typeface="Comic Sans MS" pitchFamily="66" charset="0"/>
              </a:rPr>
            </a:br>
            <a:r>
              <a:rPr lang="es-MX" sz="1800" b="1" dirty="0">
                <a:solidFill>
                  <a:schemeClr val="tx2"/>
                </a:solidFill>
                <a:latin typeface="Comic Sans MS" pitchFamily="66" charset="0"/>
              </a:rPr>
              <a:t>S. de R. L. DE C.V.</a:t>
            </a:r>
          </a:p>
        </p:txBody>
      </p:sp>
      <p:pic>
        <p:nvPicPr>
          <p:cNvPr id="22" name="Imagen 21">
            <a:extLst>
              <a:ext uri="{FF2B5EF4-FFF2-40B4-BE49-F238E27FC236}">
                <a16:creationId xmlns:a16="http://schemas.microsoft.com/office/drawing/2014/main" id="{6C90A5FA-B3D1-4DD7-A2E9-0D4ED9303F6A}"/>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t="18976" r="3911" b="10016"/>
          <a:stretch/>
        </p:blipFill>
        <p:spPr>
          <a:xfrm>
            <a:off x="6156176" y="284874"/>
            <a:ext cx="2442930" cy="1015468"/>
          </a:xfrm>
          <a:prstGeom prst="rect">
            <a:avLst/>
          </a:prstGeom>
        </p:spPr>
      </p:pic>
      <p:sp>
        <p:nvSpPr>
          <p:cNvPr id="24" name="Rectangle 4">
            <a:extLst>
              <a:ext uri="{FF2B5EF4-FFF2-40B4-BE49-F238E27FC236}">
                <a16:creationId xmlns:a16="http://schemas.microsoft.com/office/drawing/2014/main" id="{ED0DECD5-3013-418B-B432-5F8567735359}"/>
              </a:ext>
            </a:extLst>
          </p:cNvPr>
          <p:cNvSpPr>
            <a:spLocks noChangeArrowheads="1"/>
          </p:cNvSpPr>
          <p:nvPr/>
        </p:nvSpPr>
        <p:spPr bwMode="auto">
          <a:xfrm>
            <a:off x="5364088" y="4972750"/>
            <a:ext cx="3359140" cy="1080356"/>
          </a:xfrm>
          <a:prstGeom prst="rect">
            <a:avLst/>
          </a:prstGeom>
          <a:noFill/>
          <a:ln w="9525">
            <a:noFill/>
            <a:miter lim="800000"/>
            <a:headEnd/>
            <a:tailEnd/>
          </a:ln>
        </p:spPr>
        <p:txBody>
          <a:bodyPr/>
          <a:lstStyle/>
          <a:p>
            <a:pPr algn="r"/>
            <a:r>
              <a:rPr lang="es-MX" sz="1000" dirty="0">
                <a:latin typeface="Comic Sans MS" pitchFamily="66" charset="0"/>
              </a:rPr>
              <a:t>Contratante:</a:t>
            </a:r>
          </a:p>
          <a:p>
            <a:pPr algn="r"/>
            <a:r>
              <a:rPr lang="pt-BR" sz="1000" b="1" dirty="0">
                <a:solidFill>
                  <a:srgbClr val="3F3F3F"/>
                </a:solidFill>
                <a:latin typeface="Lato"/>
              </a:rPr>
              <a:t>INTERCERAMIC - INTERNACIONAL DE CERAMICA, S.A.B. DE C.V.</a:t>
            </a:r>
          </a:p>
          <a:p>
            <a:pPr algn="r"/>
            <a:r>
              <a:rPr lang="pt-BR" sz="1000" dirty="0">
                <a:solidFill>
                  <a:srgbClr val="3F3F3F"/>
                </a:solidFill>
                <a:latin typeface="Lato"/>
              </a:rPr>
              <a:t>Carlos Pacheco Num. 7200 </a:t>
            </a:r>
            <a:br>
              <a:rPr lang="pt-BR" sz="1000" dirty="0">
                <a:solidFill>
                  <a:srgbClr val="3F3F3F"/>
                </a:solidFill>
                <a:latin typeface="Lato"/>
              </a:rPr>
            </a:br>
            <a:r>
              <a:rPr lang="pt-BR" sz="1000" dirty="0">
                <a:solidFill>
                  <a:srgbClr val="3F3F3F"/>
                </a:solidFill>
                <a:latin typeface="Lato"/>
              </a:rPr>
              <a:t>Col. Sector 26 </a:t>
            </a:r>
            <a:br>
              <a:rPr lang="pt-BR" sz="1000" dirty="0">
                <a:solidFill>
                  <a:srgbClr val="3F3F3F"/>
                </a:solidFill>
                <a:latin typeface="Lato"/>
              </a:rPr>
            </a:br>
            <a:r>
              <a:rPr lang="pt-BR" sz="1000" dirty="0">
                <a:solidFill>
                  <a:srgbClr val="3F3F3F"/>
                </a:solidFill>
                <a:latin typeface="Lato"/>
              </a:rPr>
              <a:t>31060 Chihuahua, </a:t>
            </a:r>
            <a:r>
              <a:rPr lang="pt-BR" sz="1000" dirty="0" err="1">
                <a:solidFill>
                  <a:srgbClr val="3F3F3F"/>
                </a:solidFill>
                <a:latin typeface="Lato"/>
              </a:rPr>
              <a:t>Chih</a:t>
            </a:r>
            <a:r>
              <a:rPr lang="pt-BR" sz="1000" dirty="0">
                <a:solidFill>
                  <a:srgbClr val="3F3F3F"/>
                </a:solidFill>
                <a:latin typeface="Lato"/>
              </a:rPr>
              <a:t>.</a:t>
            </a:r>
            <a:br>
              <a:rPr lang="pt-BR" sz="1000" dirty="0">
                <a:solidFill>
                  <a:srgbClr val="3F3F3F"/>
                </a:solidFill>
                <a:latin typeface="Lato"/>
              </a:rPr>
            </a:br>
            <a:r>
              <a:rPr lang="pt-BR" sz="1000" dirty="0">
                <a:solidFill>
                  <a:srgbClr val="3F3F3F"/>
                </a:solidFill>
                <a:latin typeface="Lato"/>
              </a:rPr>
              <a:t>México</a:t>
            </a:r>
          </a:p>
        </p:txBody>
      </p:sp>
      <p:sp>
        <p:nvSpPr>
          <p:cNvPr id="25" name="Rectangle 3">
            <a:extLst>
              <a:ext uri="{FF2B5EF4-FFF2-40B4-BE49-F238E27FC236}">
                <a16:creationId xmlns:a16="http://schemas.microsoft.com/office/drawing/2014/main" id="{53E4651E-AAF6-4443-A9FE-8CB3B7ADD866}"/>
              </a:ext>
            </a:extLst>
          </p:cNvPr>
          <p:cNvSpPr txBox="1">
            <a:spLocks noChangeArrowheads="1"/>
          </p:cNvSpPr>
          <p:nvPr/>
        </p:nvSpPr>
        <p:spPr>
          <a:xfrm>
            <a:off x="540502" y="2668494"/>
            <a:ext cx="3956003" cy="1224136"/>
          </a:xfrm>
          <a:prstGeom prst="rect">
            <a:avLst/>
          </a:prstGeom>
        </p:spPr>
        <p:txBody>
          <a:bodyPr vert="horz" lIns="91440" tIns="45720" rIns="91440" bIns="45720" rtlCol="0">
            <a:normAutofit/>
          </a:bodyPr>
          <a:lstStyle/>
          <a:p>
            <a:r>
              <a:rPr lang="es-MX" sz="1600" b="1" dirty="0">
                <a:latin typeface="Comic Sans MS" pitchFamily="66" charset="0"/>
              </a:rPr>
              <a:t>Actividades:</a:t>
            </a:r>
          </a:p>
          <a:p>
            <a:r>
              <a:rPr lang="es-MX" sz="1600" dirty="0">
                <a:latin typeface="Comic Sans MS" pitchFamily="66" charset="0"/>
              </a:rPr>
              <a:t>Fabricación de drenajes, registros e instalación de tuberías para drenajes de la planta y sus accesorios</a:t>
            </a:r>
          </a:p>
        </p:txBody>
      </p:sp>
      <p:sp>
        <p:nvSpPr>
          <p:cNvPr id="28" name="2 Subtítulo">
            <a:extLst>
              <a:ext uri="{FF2B5EF4-FFF2-40B4-BE49-F238E27FC236}">
                <a16:creationId xmlns:a16="http://schemas.microsoft.com/office/drawing/2014/main" id="{7F25178A-D2E3-4A63-80C4-7C14F77BCB69}"/>
              </a:ext>
            </a:extLst>
          </p:cNvPr>
          <p:cNvSpPr txBox="1">
            <a:spLocks/>
          </p:cNvSpPr>
          <p:nvPr/>
        </p:nvSpPr>
        <p:spPr>
          <a:xfrm>
            <a:off x="0" y="6453336"/>
            <a:ext cx="9144000" cy="415498"/>
          </a:xfrm>
          <a:prstGeom prst="rect">
            <a:avLst/>
          </a:prstGeom>
        </p:spPr>
        <p:txBody>
          <a:bodyPr vert="horz" lIns="91440" tIns="45720" rIns="91440" bIns="45720" rtlCol="0">
            <a:sp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MX" sz="900" b="1" dirty="0">
                <a:solidFill>
                  <a:schemeClr val="tx1"/>
                </a:solidFill>
              </a:rPr>
              <a:t>Mantenimiento Industrial de Delicias S DE R L DE CV</a:t>
            </a:r>
            <a:endParaRPr lang="es-MX" sz="900" dirty="0">
              <a:solidFill>
                <a:schemeClr val="tx1"/>
              </a:solidFill>
            </a:endParaRPr>
          </a:p>
          <a:p>
            <a:r>
              <a:rPr lang="es-MX" sz="900" dirty="0">
                <a:solidFill>
                  <a:schemeClr val="tx1"/>
                </a:solidFill>
              </a:rPr>
              <a:t>Calle 20 Norte 515     Fraccionamiento Imperial</a:t>
            </a:r>
            <a:r>
              <a:rPr lang="es-MX" sz="100" dirty="0">
                <a:solidFill>
                  <a:schemeClr val="tx1"/>
                </a:solidFill>
              </a:rPr>
              <a:t>                    </a:t>
            </a:r>
            <a:r>
              <a:rPr lang="es-MX" sz="900" dirty="0">
                <a:solidFill>
                  <a:schemeClr val="tx1"/>
                </a:solidFill>
              </a:rPr>
              <a:t>CP 33030   Tel 639 4740684 </a:t>
            </a:r>
            <a:r>
              <a:rPr lang="es-MX" sz="100" dirty="0">
                <a:solidFill>
                  <a:schemeClr val="tx1"/>
                </a:solidFill>
              </a:rPr>
              <a:t> </a:t>
            </a:r>
            <a:r>
              <a:rPr lang="es-MX" sz="900" dirty="0">
                <a:solidFill>
                  <a:schemeClr val="tx1"/>
                </a:solidFill>
              </a:rPr>
              <a:t>Cd Delicias, Chihuahua México    </a:t>
            </a:r>
            <a:r>
              <a:rPr lang="es-MX" sz="900" dirty="0">
                <a:solidFill>
                  <a:schemeClr val="tx1"/>
                </a:solidFill>
                <a:hlinkClick r:id="rId7"/>
              </a:rPr>
              <a:t>midchihuahua@outlook.com</a:t>
            </a:r>
            <a:endParaRPr lang="es-MX" sz="900" dirty="0">
              <a:solidFill>
                <a:schemeClr val="tx1"/>
              </a:solidFill>
            </a:endParaRPr>
          </a:p>
          <a:p>
            <a:endParaRPr lang="es-MX" sz="100"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683568" y="2060848"/>
            <a:ext cx="7772400" cy="3886944"/>
          </a:xfrm>
          <a:prstGeom prst="rect">
            <a:avLst/>
          </a:prstGeom>
        </p:spPr>
        <p:txBody>
          <a:bodyPr vert="horz" lIns="91440" tIns="45720" rIns="91440" bIns="45720" rtlCol="0">
            <a:normAutofit fontScale="92500" lnSpcReduction="10000"/>
          </a:bodyPr>
          <a:lstStyle/>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s-MX" sz="2000" b="0" i="0" u="none" strike="noStrike" kern="1200" cap="none" spc="0" normalizeH="0" baseline="0" noProof="0" dirty="0">
                <a:ln>
                  <a:noFill/>
                </a:ln>
                <a:effectLst/>
                <a:uLnTx/>
                <a:uFillTx/>
                <a:latin typeface="Comic Sans MS" pitchFamily="66" charset="0"/>
              </a:rPr>
              <a:t>Nace en México la compañía “Mantenimiento Industrial de Delicias </a:t>
            </a:r>
            <a:r>
              <a:rPr lang="es-MX" sz="2000" dirty="0">
                <a:latin typeface="Comic Sans MS" pitchFamily="66" charset="0"/>
              </a:rPr>
              <a:t>S DE R.L. DE </a:t>
            </a:r>
            <a:r>
              <a:rPr kumimoji="0" lang="es-MX" sz="2000" b="0" i="0" u="none" strike="noStrike" kern="1200" cap="none" spc="0" normalizeH="0" baseline="0" noProof="0" dirty="0">
                <a:ln>
                  <a:noFill/>
                </a:ln>
                <a:effectLst/>
                <a:uLnTx/>
                <a:uFillTx/>
                <a:latin typeface="Comic Sans MS" pitchFamily="66" charset="0"/>
              </a:rPr>
              <a:t>C.V.”  cuyas actividades fundamentales </a:t>
            </a:r>
            <a:r>
              <a:rPr lang="es-MX" sz="2000" dirty="0">
                <a:latin typeface="Comic Sans MS" pitchFamily="66" charset="0"/>
              </a:rPr>
              <a:t>son</a:t>
            </a:r>
            <a:r>
              <a:rPr kumimoji="0" lang="es-MX" sz="2000" b="0" i="0" u="none" strike="noStrike" kern="1200" cap="none" spc="0" normalizeH="0" baseline="0" noProof="0" dirty="0">
                <a:ln>
                  <a:noFill/>
                </a:ln>
                <a:effectLst/>
                <a:uLnTx/>
                <a:uFillTx/>
                <a:latin typeface="Comic Sans MS" pitchFamily="66" charset="0"/>
              </a:rPr>
              <a:t> el mantenimiento integral de Industrial en el área de Chihuahua Tales como:</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s-MX" sz="2000" b="0" i="0" u="none" strike="noStrike" kern="1200" cap="none" spc="0" normalizeH="0" baseline="0" noProof="0" dirty="0">
                <a:ln>
                  <a:noFill/>
                </a:ln>
                <a:effectLst/>
                <a:uLnTx/>
                <a:uFillTx/>
                <a:latin typeface="Comic Sans MS" pitchFamily="66" charset="0"/>
              </a:rPr>
              <a:t>   Centrales </a:t>
            </a:r>
            <a:r>
              <a:rPr lang="es-MX" sz="2000" dirty="0">
                <a:latin typeface="Comic Sans MS" pitchFamily="66" charset="0"/>
              </a:rPr>
              <a:t>Hidro</a:t>
            </a:r>
            <a:r>
              <a:rPr kumimoji="0" lang="es-MX" sz="2000" b="0" i="0" u="none" strike="noStrike" kern="1200" cap="none" spc="0" normalizeH="0" baseline="0" noProof="0" dirty="0">
                <a:ln>
                  <a:noFill/>
                </a:ln>
                <a:effectLst/>
                <a:uLnTx/>
                <a:uFillTx/>
                <a:latin typeface="Comic Sans MS" pitchFamily="66" charset="0"/>
              </a:rPr>
              <a:t>eléctricas 	</a:t>
            </a:r>
            <a:r>
              <a:rPr lang="es-MX" sz="2000" dirty="0">
                <a:latin typeface="Comic Sans MS" pitchFamily="66" charset="0"/>
              </a:rPr>
              <a:t>Empresas de Gobierno</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r>
              <a:rPr kumimoji="0" lang="es-MX" sz="2000" b="0" i="0" u="none" strike="noStrike" kern="1200" cap="none" spc="0" normalizeH="0" baseline="0" noProof="0" dirty="0">
                <a:ln>
                  <a:noFill/>
                </a:ln>
                <a:effectLst/>
                <a:uLnTx/>
                <a:uFillTx/>
                <a:latin typeface="Comic Sans MS" pitchFamily="66" charset="0"/>
              </a:rPr>
              <a:t>   Empresas Privadas		Empresas desarrolladoras</a:t>
            </a:r>
          </a:p>
          <a:p>
            <a:pPr marL="0" marR="0" lvl="0" indent="0" algn="just" defTabSz="914400" rtl="0" eaLnBrk="1" fontAlgn="auto" latinLnBrk="0" hangingPunct="1">
              <a:lnSpc>
                <a:spcPct val="100000"/>
              </a:lnSpc>
              <a:spcBef>
                <a:spcPct val="20000"/>
              </a:spcBef>
              <a:spcAft>
                <a:spcPts val="0"/>
              </a:spcAft>
              <a:buClrTx/>
              <a:buSzTx/>
              <a:buFont typeface="Arial" pitchFamily="34" charset="0"/>
              <a:buNone/>
              <a:tabLst/>
              <a:defRPr/>
            </a:pPr>
            <a:endParaRPr lang="es-MX" sz="2000" dirty="0">
              <a:latin typeface="Comic Sans MS" pitchFamily="66" charset="0"/>
            </a:endParaRPr>
          </a:p>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es-MX" sz="2000" b="0" i="0" u="none" strike="noStrike" kern="1200" cap="none" spc="0" normalizeH="0" baseline="0" noProof="0" dirty="0">
                <a:ln>
                  <a:noFill/>
                </a:ln>
                <a:effectLst/>
                <a:uLnTx/>
                <a:uFillTx/>
                <a:latin typeface="Comic Sans MS" pitchFamily="66" charset="0"/>
              </a:rPr>
              <a:t>Integrando los Sistemas necesarios en dichas factorías en lo relacionado a: Limpieza de oficinas, Acarreo, Carpintería, Plomería, Torno-Fresa, </a:t>
            </a:r>
            <a:r>
              <a:rPr lang="es-MX" sz="2000" dirty="0">
                <a:latin typeface="Comic Sans MS" pitchFamily="66" charset="0"/>
              </a:rPr>
              <a:t>V</a:t>
            </a:r>
            <a:r>
              <a:rPr kumimoji="0" lang="es-MX" sz="2000" b="0" i="0" u="none" strike="noStrike" kern="1200" cap="none" spc="0" normalizeH="0" baseline="0" noProof="0" dirty="0" err="1">
                <a:ln>
                  <a:noFill/>
                </a:ln>
                <a:effectLst/>
                <a:uLnTx/>
                <a:uFillTx/>
                <a:latin typeface="Comic Sans MS" pitchFamily="66" charset="0"/>
              </a:rPr>
              <a:t>enta</a:t>
            </a:r>
            <a:r>
              <a:rPr kumimoji="0" lang="es-MX" sz="2000" b="0" i="0" u="none" strike="noStrike" kern="1200" cap="none" spc="0" normalizeH="0" baseline="0" noProof="0" dirty="0">
                <a:ln>
                  <a:noFill/>
                </a:ln>
                <a:effectLst/>
                <a:uLnTx/>
                <a:uFillTx/>
                <a:latin typeface="Comic Sans MS" pitchFamily="66" charset="0"/>
              </a:rPr>
              <a:t> de Consumibles, </a:t>
            </a:r>
            <a:r>
              <a:rPr lang="es-MX" sz="2000" dirty="0">
                <a:latin typeface="Comic Sans MS" pitchFamily="66" charset="0"/>
              </a:rPr>
              <a:t>Soldadura, Arrendamiento, Electricidad, Control, Armado de tableros, Ingenierías, Dibujos en *AutoCad+3D, Mantenimiento en Gral. </a:t>
            </a:r>
            <a:r>
              <a:rPr kumimoji="0" lang="es-ES" sz="2000" b="0" i="0" u="none" strike="noStrike" kern="1200" cap="none" spc="0" normalizeH="0" baseline="0" noProof="0" dirty="0">
                <a:ln>
                  <a:noFill/>
                </a:ln>
                <a:effectLst/>
                <a:uLnTx/>
                <a:uFillTx/>
                <a:latin typeface="Comic Sans MS" pitchFamily="66" charset="0"/>
              </a:rPr>
              <a:t>Instrumentación, CCM, Subestaciones, PLC, Programación. </a:t>
            </a:r>
            <a:r>
              <a:rPr kumimoji="0" lang="es-ES" sz="2000" b="0" i="0" u="none" strike="noStrike" kern="1200" cap="none" spc="0" normalizeH="0" baseline="0" noProof="0" dirty="0" err="1">
                <a:ln>
                  <a:noFill/>
                </a:ln>
                <a:effectLst/>
                <a:uLnTx/>
                <a:uFillTx/>
                <a:latin typeface="Comic Sans MS" pitchFamily="66" charset="0"/>
              </a:rPr>
              <a:t>etc</a:t>
            </a:r>
            <a:endParaRPr kumimoji="0" lang="es-ES" sz="2000" b="0" i="0" u="none" strike="noStrike" kern="1200" cap="none" spc="0" normalizeH="0" baseline="0" noProof="0" dirty="0">
              <a:ln>
                <a:noFill/>
              </a:ln>
              <a:effectLst/>
              <a:uLnTx/>
              <a:uFillTx/>
              <a:latin typeface="Comic Sans MS" pitchFamily="66" charset="0"/>
            </a:endParaRPr>
          </a:p>
        </p:txBody>
      </p:sp>
      <p:sp>
        <p:nvSpPr>
          <p:cNvPr id="11" name="1 Título">
            <a:extLst>
              <a:ext uri="{FF2B5EF4-FFF2-40B4-BE49-F238E27FC236}">
                <a16:creationId xmlns:a16="http://schemas.microsoft.com/office/drawing/2014/main" id="{1E160034-A5AD-4186-8F3D-64CF8D1BFF79}"/>
              </a:ext>
            </a:extLst>
          </p:cNvPr>
          <p:cNvSpPr>
            <a:spLocks noGrp="1"/>
          </p:cNvSpPr>
          <p:nvPr>
            <p:ph type="ctrTitle"/>
          </p:nvPr>
        </p:nvSpPr>
        <p:spPr>
          <a:xfrm>
            <a:off x="179512" y="302038"/>
            <a:ext cx="5833526" cy="966722"/>
          </a:xfrm>
        </p:spPr>
        <p:txBody>
          <a:bodyPr>
            <a:normAutofit/>
          </a:bodyPr>
          <a:lstStyle/>
          <a:p>
            <a:pPr algn="l"/>
            <a:r>
              <a:rPr lang="es-MX" sz="1800" b="1" dirty="0">
                <a:solidFill>
                  <a:schemeClr val="tx2"/>
                </a:solidFill>
                <a:latin typeface="Comic Sans MS" pitchFamily="66" charset="0"/>
              </a:rPr>
              <a:t>MANTENIMIENTO INDUSTRIAL DE DELICIAS </a:t>
            </a:r>
            <a:br>
              <a:rPr lang="es-MX" sz="1800" b="1" dirty="0">
                <a:solidFill>
                  <a:schemeClr val="tx2"/>
                </a:solidFill>
                <a:latin typeface="Comic Sans MS" pitchFamily="66" charset="0"/>
              </a:rPr>
            </a:br>
            <a:r>
              <a:rPr lang="es-MX" sz="1800" b="1" dirty="0">
                <a:solidFill>
                  <a:schemeClr val="tx2"/>
                </a:solidFill>
                <a:latin typeface="Comic Sans MS" pitchFamily="66" charset="0"/>
              </a:rPr>
              <a:t>S. de R. L. DE C.V.</a:t>
            </a:r>
          </a:p>
        </p:txBody>
      </p:sp>
      <p:pic>
        <p:nvPicPr>
          <p:cNvPr id="12" name="Imagen 11">
            <a:extLst>
              <a:ext uri="{FF2B5EF4-FFF2-40B4-BE49-F238E27FC236}">
                <a16:creationId xmlns:a16="http://schemas.microsoft.com/office/drawing/2014/main" id="{AB045279-DCB4-4156-A684-DED54E5534C5}"/>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18976" r="3911" b="10016"/>
          <a:stretch/>
        </p:blipFill>
        <p:spPr>
          <a:xfrm>
            <a:off x="6156176" y="284874"/>
            <a:ext cx="2442930" cy="1015468"/>
          </a:xfrm>
          <a:prstGeom prst="rect">
            <a:avLst/>
          </a:prstGeom>
        </p:spPr>
      </p:pic>
      <p:sp>
        <p:nvSpPr>
          <p:cNvPr id="15" name="2 Subtítulo">
            <a:extLst>
              <a:ext uri="{FF2B5EF4-FFF2-40B4-BE49-F238E27FC236}">
                <a16:creationId xmlns:a16="http://schemas.microsoft.com/office/drawing/2014/main" id="{450F189D-E32B-44C6-8CBF-BC7AFE3D8A6D}"/>
              </a:ext>
            </a:extLst>
          </p:cNvPr>
          <p:cNvSpPr>
            <a:spLocks noGrp="1"/>
          </p:cNvSpPr>
          <p:nvPr>
            <p:ph type="subTitle" idx="1"/>
          </p:nvPr>
        </p:nvSpPr>
        <p:spPr>
          <a:xfrm>
            <a:off x="0" y="6453336"/>
            <a:ext cx="9144000" cy="415498"/>
          </a:xfrm>
        </p:spPr>
        <p:txBody>
          <a:bodyPr>
            <a:spAutoFit/>
          </a:bodyPr>
          <a:lstStyle/>
          <a:p>
            <a:r>
              <a:rPr lang="es-MX" sz="900" b="1" dirty="0">
                <a:solidFill>
                  <a:schemeClr val="tx1"/>
                </a:solidFill>
              </a:rPr>
              <a:t>Mantenimiento Industrial de Delicias S DE R L DE CV</a:t>
            </a:r>
            <a:endParaRPr lang="es-MX" sz="900" dirty="0">
              <a:solidFill>
                <a:schemeClr val="tx1"/>
              </a:solidFill>
            </a:endParaRPr>
          </a:p>
          <a:p>
            <a:r>
              <a:rPr lang="es-MX" sz="900" dirty="0">
                <a:solidFill>
                  <a:schemeClr val="tx1"/>
                </a:solidFill>
              </a:rPr>
              <a:t>Calle 20 Norte 515     Fraccionamiento Imperial</a:t>
            </a:r>
            <a:r>
              <a:rPr lang="es-MX" sz="100" dirty="0">
                <a:solidFill>
                  <a:schemeClr val="tx1"/>
                </a:solidFill>
              </a:rPr>
              <a:t>                    </a:t>
            </a:r>
            <a:r>
              <a:rPr lang="es-MX" sz="900" dirty="0">
                <a:solidFill>
                  <a:schemeClr val="tx1"/>
                </a:solidFill>
              </a:rPr>
              <a:t>CP 33030   Tel 639 4740684 </a:t>
            </a:r>
            <a:r>
              <a:rPr lang="es-MX" sz="100" dirty="0">
                <a:solidFill>
                  <a:schemeClr val="tx1"/>
                </a:solidFill>
              </a:rPr>
              <a:t> </a:t>
            </a:r>
            <a:r>
              <a:rPr lang="es-MX" sz="900" dirty="0">
                <a:solidFill>
                  <a:schemeClr val="tx1"/>
                </a:solidFill>
              </a:rPr>
              <a:t>Cd Delicias, Chihuahua México    </a:t>
            </a:r>
            <a:r>
              <a:rPr lang="es-MX" sz="900" dirty="0">
                <a:solidFill>
                  <a:schemeClr val="tx1"/>
                </a:solidFill>
                <a:hlinkClick r:id="rId4"/>
              </a:rPr>
              <a:t>midchihuahua@outlook.com</a:t>
            </a:r>
            <a:endParaRPr lang="es-MX" sz="900" dirty="0">
              <a:solidFill>
                <a:schemeClr val="tx1"/>
              </a:solidFill>
            </a:endParaRPr>
          </a:p>
          <a:p>
            <a:endParaRPr lang="es-MX" sz="10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755576" y="2740357"/>
            <a:ext cx="3312368" cy="1440160"/>
          </a:xfrm>
          <a:prstGeom prst="rect">
            <a:avLst/>
          </a:prstGeom>
        </p:spPr>
        <p:txBody>
          <a:bodyPr vert="horz" lIns="91440" tIns="45720" rIns="91440" bIns="45720" rtlCol="0">
            <a:normAutofit/>
          </a:bodyPr>
          <a:lstStyle/>
          <a:p>
            <a:pPr algn="just"/>
            <a:r>
              <a:rPr lang="es-MX" sz="1600" b="1" dirty="0">
                <a:latin typeface="Comic Sans MS" pitchFamily="66" charset="0"/>
              </a:rPr>
              <a:t>Actividades:</a:t>
            </a:r>
          </a:p>
          <a:p>
            <a:r>
              <a:rPr lang="es-MX" sz="1600" dirty="0">
                <a:latin typeface="Comic Sans MS" pitchFamily="66" charset="0"/>
              </a:rPr>
              <a:t>Instalación de PLC´s,  tubería conduit, soportería y cableado de instrumentos para la medición de material prima </a:t>
            </a:r>
          </a:p>
        </p:txBody>
      </p:sp>
      <p:sp>
        <p:nvSpPr>
          <p:cNvPr id="8" name="Rectangle 4"/>
          <p:cNvSpPr>
            <a:spLocks noChangeArrowheads="1"/>
          </p:cNvSpPr>
          <p:nvPr/>
        </p:nvSpPr>
        <p:spPr bwMode="auto">
          <a:xfrm>
            <a:off x="755576" y="4724875"/>
            <a:ext cx="3816424" cy="900369"/>
          </a:xfrm>
          <a:prstGeom prst="rect">
            <a:avLst/>
          </a:prstGeom>
          <a:noFill/>
          <a:ln w="9525">
            <a:noFill/>
            <a:miter lim="800000"/>
            <a:headEnd/>
            <a:tailEnd/>
          </a:ln>
        </p:spPr>
        <p:txBody>
          <a:bodyPr/>
          <a:lstStyle/>
          <a:p>
            <a:r>
              <a:rPr lang="es-MX" sz="1200" b="1" dirty="0">
                <a:latin typeface="Comic Sans MS" pitchFamily="66" charset="0"/>
              </a:rPr>
              <a:t>OBRA:</a:t>
            </a:r>
          </a:p>
          <a:p>
            <a:r>
              <a:rPr lang="es-MX" sz="1200" b="1" dirty="0">
                <a:latin typeface="Comic Sans MS" pitchFamily="66" charset="0"/>
              </a:rPr>
              <a:t>INSTALACION DE SISTEMA DE CONTROL A BASE DE PLC´S EN LA PLANTA DE CEMENTO</a:t>
            </a:r>
          </a:p>
        </p:txBody>
      </p:sp>
      <p:sp>
        <p:nvSpPr>
          <p:cNvPr id="10" name="Rectangle 4"/>
          <p:cNvSpPr>
            <a:spLocks noChangeArrowheads="1"/>
          </p:cNvSpPr>
          <p:nvPr/>
        </p:nvSpPr>
        <p:spPr bwMode="auto">
          <a:xfrm>
            <a:off x="5868144" y="4941168"/>
            <a:ext cx="2880320" cy="1368152"/>
          </a:xfrm>
          <a:prstGeom prst="rect">
            <a:avLst/>
          </a:prstGeom>
          <a:noFill/>
          <a:ln w="9525">
            <a:noFill/>
            <a:miter lim="800000"/>
            <a:headEnd/>
            <a:tailEnd/>
          </a:ln>
        </p:spPr>
        <p:txBody>
          <a:bodyPr/>
          <a:lstStyle/>
          <a:p>
            <a:pPr algn="r"/>
            <a:r>
              <a:rPr lang="es-MX" sz="1000" dirty="0">
                <a:latin typeface="Comic Sans MS" pitchFamily="66" charset="0"/>
              </a:rPr>
              <a:t>Contratante:</a:t>
            </a:r>
          </a:p>
          <a:p>
            <a:pPr algn="r"/>
            <a:r>
              <a:rPr lang="es-MX" sz="1000" b="1" dirty="0"/>
              <a:t>GRUPO CEMENTOS DE CHIHUAHUA - GCC - GCC CEMENTO, S.A. DE C.V.</a:t>
            </a:r>
          </a:p>
          <a:p>
            <a:pPr algn="r"/>
            <a:r>
              <a:rPr lang="es-MX" sz="1000" dirty="0"/>
              <a:t>Av. Vicente Suárez y 6a. S/N </a:t>
            </a:r>
            <a:br>
              <a:rPr lang="es-MX" sz="1000" dirty="0"/>
            </a:br>
            <a:r>
              <a:rPr lang="es-MX" sz="1000" dirty="0"/>
              <a:t>Col. Nombre de Dios </a:t>
            </a:r>
            <a:br>
              <a:rPr lang="es-MX" sz="1000" dirty="0"/>
            </a:br>
            <a:r>
              <a:rPr lang="es-MX" sz="1000" dirty="0"/>
              <a:t>31110 Chihuahua, Chih.</a:t>
            </a:r>
            <a:br>
              <a:rPr lang="es-MX" sz="1000" dirty="0"/>
            </a:br>
            <a:r>
              <a:rPr lang="es-MX" sz="1000" dirty="0"/>
              <a:t>México</a:t>
            </a:r>
          </a:p>
          <a:p>
            <a:pPr algn="r"/>
            <a:r>
              <a:rPr lang="es-MX" sz="1000" dirty="0">
                <a:latin typeface="Comic Sans MS" pitchFamily="66" charset="0"/>
              </a:rPr>
              <a:t>.</a:t>
            </a:r>
          </a:p>
        </p:txBody>
      </p:sp>
      <p:sp>
        <p:nvSpPr>
          <p:cNvPr id="15" name="Rectangle 2">
            <a:extLst>
              <a:ext uri="{FF2B5EF4-FFF2-40B4-BE49-F238E27FC236}">
                <a16:creationId xmlns:a16="http://schemas.microsoft.com/office/drawing/2014/main" id="{2078A6C7-BCBA-47D1-BB85-C6C11138E55F}"/>
              </a:ext>
            </a:extLst>
          </p:cNvPr>
          <p:cNvSpPr txBox="1">
            <a:spLocks noChangeArrowheads="1"/>
          </p:cNvSpPr>
          <p:nvPr/>
        </p:nvSpPr>
        <p:spPr>
          <a:xfrm>
            <a:off x="972716" y="1376119"/>
            <a:ext cx="3022104" cy="654458"/>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3200" i="0" u="none" strike="noStrike" kern="1200" cap="none" spc="0" normalizeH="0" baseline="0" noProof="0" dirty="0">
                <a:ln>
                  <a:noFill/>
                </a:ln>
                <a:solidFill>
                  <a:srgbClr val="C00000"/>
                </a:solidFill>
                <a:effectLst/>
                <a:uLnTx/>
                <a:uFillTx/>
                <a:latin typeface="Comic Sans MS" pitchFamily="66" charset="0"/>
                <a:ea typeface="+mj-ea"/>
                <a:cs typeface="+mj-cs"/>
              </a:rPr>
              <a:t>Contratos</a:t>
            </a:r>
          </a:p>
        </p:txBody>
      </p:sp>
      <p:sp>
        <p:nvSpPr>
          <p:cNvPr id="16" name="1 Título">
            <a:extLst>
              <a:ext uri="{FF2B5EF4-FFF2-40B4-BE49-F238E27FC236}">
                <a16:creationId xmlns:a16="http://schemas.microsoft.com/office/drawing/2014/main" id="{30501D64-F5F8-4A52-938B-507B0882EA80}"/>
              </a:ext>
            </a:extLst>
          </p:cNvPr>
          <p:cNvSpPr txBox="1">
            <a:spLocks/>
          </p:cNvSpPr>
          <p:nvPr/>
        </p:nvSpPr>
        <p:spPr>
          <a:xfrm>
            <a:off x="179512" y="302038"/>
            <a:ext cx="5833526" cy="96672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MX" sz="1800" b="1" dirty="0">
                <a:solidFill>
                  <a:schemeClr val="tx2"/>
                </a:solidFill>
                <a:latin typeface="Comic Sans MS" pitchFamily="66" charset="0"/>
              </a:rPr>
              <a:t>MANTENIMIENTO INDUSTRIAL DE DELICIAS </a:t>
            </a:r>
            <a:br>
              <a:rPr lang="es-MX" sz="1800" b="1" dirty="0">
                <a:solidFill>
                  <a:schemeClr val="tx2"/>
                </a:solidFill>
                <a:latin typeface="Comic Sans MS" pitchFamily="66" charset="0"/>
              </a:rPr>
            </a:br>
            <a:r>
              <a:rPr lang="es-MX" sz="1800" b="1" dirty="0">
                <a:solidFill>
                  <a:schemeClr val="tx2"/>
                </a:solidFill>
                <a:latin typeface="Comic Sans MS" pitchFamily="66" charset="0"/>
              </a:rPr>
              <a:t>S. de R. L. DE C.V.</a:t>
            </a:r>
          </a:p>
        </p:txBody>
      </p:sp>
      <p:pic>
        <p:nvPicPr>
          <p:cNvPr id="17" name="Imagen 16">
            <a:extLst>
              <a:ext uri="{FF2B5EF4-FFF2-40B4-BE49-F238E27FC236}">
                <a16:creationId xmlns:a16="http://schemas.microsoft.com/office/drawing/2014/main" id="{6B371517-B5B6-4630-AE88-EFC3E7A1589E}"/>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18976" r="3911" b="10016"/>
          <a:stretch/>
        </p:blipFill>
        <p:spPr>
          <a:xfrm>
            <a:off x="6156176" y="284874"/>
            <a:ext cx="2442930" cy="1015468"/>
          </a:xfrm>
          <a:prstGeom prst="rect">
            <a:avLst/>
          </a:prstGeom>
        </p:spPr>
      </p:pic>
      <p:pic>
        <p:nvPicPr>
          <p:cNvPr id="10242" name="Picture 2" descr="Resultado de imagen para TABLEROS DE CONTROL PLC">
            <a:extLst>
              <a:ext uri="{FF2B5EF4-FFF2-40B4-BE49-F238E27FC236}">
                <a16:creationId xmlns:a16="http://schemas.microsoft.com/office/drawing/2014/main" id="{A5907BFF-09A3-44F3-9C72-DBF549145BCC}"/>
              </a:ext>
            </a:extLst>
          </p:cNvP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6732240" y="1870703"/>
            <a:ext cx="1861668" cy="852452"/>
          </a:xfrm>
          <a:prstGeom prst="rect">
            <a:avLst/>
          </a:prstGeom>
          <a:noFill/>
          <a:extLst>
            <a:ext uri="{909E8E84-426E-40DD-AFC4-6F175D3DCCD1}">
              <a14:hiddenFill xmlns:a14="http://schemas.microsoft.com/office/drawing/2010/main">
                <a:solidFill>
                  <a:srgbClr val="FFFFFF"/>
                </a:solidFill>
              </a14:hiddenFill>
            </a:ext>
          </a:extLst>
        </p:spPr>
      </p:pic>
      <p:pic>
        <p:nvPicPr>
          <p:cNvPr id="10244" name="Picture 4" descr="Resultado de imagen para TABLEROS DE CONTROL PLC">
            <a:extLst>
              <a:ext uri="{FF2B5EF4-FFF2-40B4-BE49-F238E27FC236}">
                <a16:creationId xmlns:a16="http://schemas.microsoft.com/office/drawing/2014/main" id="{FFE08189-5B26-4763-9DE8-5798A5FC4865}"/>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732882" y="2808331"/>
            <a:ext cx="1861668" cy="838704"/>
          </a:xfrm>
          <a:prstGeom prst="rect">
            <a:avLst/>
          </a:prstGeom>
          <a:noFill/>
          <a:extLst>
            <a:ext uri="{909E8E84-426E-40DD-AFC4-6F175D3DCCD1}">
              <a14:hiddenFill xmlns:a14="http://schemas.microsoft.com/office/drawing/2010/main">
                <a:solidFill>
                  <a:srgbClr val="FFFFFF"/>
                </a:solidFill>
              </a14:hiddenFill>
            </a:ext>
          </a:extLst>
        </p:spPr>
      </p:pic>
      <p:pic>
        <p:nvPicPr>
          <p:cNvPr id="10246" name="Picture 6" descr="Resultado de imagen para TABLEROS DE CONTROL PLC">
            <a:extLst>
              <a:ext uri="{FF2B5EF4-FFF2-40B4-BE49-F238E27FC236}">
                <a16:creationId xmlns:a16="http://schemas.microsoft.com/office/drawing/2014/main" id="{9BFB4052-DA3D-48D7-8BD4-3C0BD136AEA5}"/>
              </a:ext>
            </a:extLst>
          </p:cNvPr>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6732240" y="3742810"/>
            <a:ext cx="1861668" cy="932520"/>
          </a:xfrm>
          <a:prstGeom prst="rect">
            <a:avLst/>
          </a:prstGeom>
          <a:noFill/>
          <a:extLst>
            <a:ext uri="{909E8E84-426E-40DD-AFC4-6F175D3DCCD1}">
              <a14:hiddenFill xmlns:a14="http://schemas.microsoft.com/office/drawing/2010/main">
                <a:solidFill>
                  <a:srgbClr val="FFFFFF"/>
                </a:solidFill>
              </a14:hiddenFill>
            </a:ext>
          </a:extLst>
        </p:spPr>
      </p:pic>
      <p:sp>
        <p:nvSpPr>
          <p:cNvPr id="23" name="2 Subtítulo">
            <a:extLst>
              <a:ext uri="{FF2B5EF4-FFF2-40B4-BE49-F238E27FC236}">
                <a16:creationId xmlns:a16="http://schemas.microsoft.com/office/drawing/2014/main" id="{229BA8F2-B10D-4E58-BAA1-3FE6E13FD70E}"/>
              </a:ext>
            </a:extLst>
          </p:cNvPr>
          <p:cNvSpPr txBox="1">
            <a:spLocks/>
          </p:cNvSpPr>
          <p:nvPr/>
        </p:nvSpPr>
        <p:spPr>
          <a:xfrm>
            <a:off x="0" y="6453336"/>
            <a:ext cx="9144000" cy="415498"/>
          </a:xfrm>
          <a:prstGeom prst="rect">
            <a:avLst/>
          </a:prstGeom>
        </p:spPr>
        <p:txBody>
          <a:bodyPr vert="horz" lIns="91440" tIns="45720" rIns="91440" bIns="45720" rtlCol="0">
            <a:sp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MX" sz="900" b="1" dirty="0">
                <a:solidFill>
                  <a:schemeClr val="tx1"/>
                </a:solidFill>
              </a:rPr>
              <a:t>Mantenimiento Industrial de Delicias S DE R L DE CV</a:t>
            </a:r>
            <a:endParaRPr lang="es-MX" sz="900" dirty="0">
              <a:solidFill>
                <a:schemeClr val="tx1"/>
              </a:solidFill>
            </a:endParaRPr>
          </a:p>
          <a:p>
            <a:r>
              <a:rPr lang="es-MX" sz="900" dirty="0">
                <a:solidFill>
                  <a:schemeClr val="tx1"/>
                </a:solidFill>
              </a:rPr>
              <a:t>Calle 20 Norte 515     Fraccionamiento Imperial</a:t>
            </a:r>
            <a:r>
              <a:rPr lang="es-MX" sz="100" dirty="0">
                <a:solidFill>
                  <a:schemeClr val="tx1"/>
                </a:solidFill>
              </a:rPr>
              <a:t>                    </a:t>
            </a:r>
            <a:r>
              <a:rPr lang="es-MX" sz="900" dirty="0">
                <a:solidFill>
                  <a:schemeClr val="tx1"/>
                </a:solidFill>
              </a:rPr>
              <a:t>CP 33030   Tel 639 4740684 </a:t>
            </a:r>
            <a:r>
              <a:rPr lang="es-MX" sz="100" dirty="0">
                <a:solidFill>
                  <a:schemeClr val="tx1"/>
                </a:solidFill>
              </a:rPr>
              <a:t> </a:t>
            </a:r>
            <a:r>
              <a:rPr lang="es-MX" sz="900" dirty="0">
                <a:solidFill>
                  <a:schemeClr val="tx1"/>
                </a:solidFill>
              </a:rPr>
              <a:t>Cd Delicias, Chihuahua México    </a:t>
            </a:r>
            <a:r>
              <a:rPr lang="es-MX" sz="900" dirty="0">
                <a:solidFill>
                  <a:schemeClr val="tx1"/>
                </a:solidFill>
                <a:hlinkClick r:id="rId7"/>
              </a:rPr>
              <a:t>midchihuahua@outlook.com</a:t>
            </a:r>
            <a:endParaRPr lang="es-MX" sz="900" dirty="0">
              <a:solidFill>
                <a:schemeClr val="tx1"/>
              </a:solidFill>
            </a:endParaRPr>
          </a:p>
          <a:p>
            <a:endParaRPr lang="es-MX" sz="100" dirty="0">
              <a:solidFill>
                <a:schemeClr val="tx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539552" y="2415073"/>
            <a:ext cx="4032448" cy="1488412"/>
          </a:xfrm>
          <a:prstGeom prst="rect">
            <a:avLst/>
          </a:prstGeom>
        </p:spPr>
        <p:txBody>
          <a:bodyPr vert="horz" lIns="91440" tIns="45720" rIns="91440" bIns="45720" rtlCol="0">
            <a:normAutofit/>
          </a:bodyPr>
          <a:lstStyle/>
          <a:p>
            <a:pPr algn="just"/>
            <a:r>
              <a:rPr lang="es-MX" sz="1600" b="1" dirty="0">
                <a:latin typeface="Comic Sans MS" pitchFamily="66" charset="0"/>
              </a:rPr>
              <a:t>Actividades:</a:t>
            </a:r>
          </a:p>
          <a:p>
            <a:r>
              <a:rPr lang="es-MX" sz="1600" dirty="0">
                <a:latin typeface="Comic Sans MS" pitchFamily="66" charset="0"/>
              </a:rPr>
              <a:t>Suministro y fabricación de estructura metálica para el Almacén terciario</a:t>
            </a:r>
          </a:p>
        </p:txBody>
      </p:sp>
      <p:sp>
        <p:nvSpPr>
          <p:cNvPr id="8" name="Rectangle 4"/>
          <p:cNvSpPr>
            <a:spLocks noChangeArrowheads="1"/>
          </p:cNvSpPr>
          <p:nvPr/>
        </p:nvSpPr>
        <p:spPr bwMode="auto">
          <a:xfrm>
            <a:off x="539552" y="4101722"/>
            <a:ext cx="4032448" cy="1512168"/>
          </a:xfrm>
          <a:prstGeom prst="rect">
            <a:avLst/>
          </a:prstGeom>
          <a:noFill/>
          <a:ln w="9525">
            <a:noFill/>
            <a:miter lim="800000"/>
            <a:headEnd/>
            <a:tailEnd/>
          </a:ln>
        </p:spPr>
        <p:txBody>
          <a:bodyPr/>
          <a:lstStyle/>
          <a:p>
            <a:r>
              <a:rPr lang="es-MX" sz="1400" b="1" dirty="0"/>
              <a:t> </a:t>
            </a:r>
            <a:endParaRPr lang="es-MX" sz="1400" b="1" dirty="0">
              <a:latin typeface="Comic Sans MS" pitchFamily="66" charset="0"/>
            </a:endParaRPr>
          </a:p>
          <a:p>
            <a:r>
              <a:rPr lang="es-MX" sz="1400" b="1" dirty="0">
                <a:latin typeface="Comic Sans MS" pitchFamily="66" charset="0"/>
              </a:rPr>
              <a:t>OBRA:</a:t>
            </a:r>
          </a:p>
          <a:p>
            <a:r>
              <a:rPr lang="es-MX" sz="1400" b="1" dirty="0">
                <a:latin typeface="Comic Sans MS" pitchFamily="66" charset="0"/>
              </a:rPr>
              <a:t>FABRICACIÓN DE ESTRUCTURA PARA CONDENSADOR PRINCIPAL HIDROELECTRICA</a:t>
            </a:r>
          </a:p>
        </p:txBody>
      </p:sp>
      <p:sp>
        <p:nvSpPr>
          <p:cNvPr id="10" name="Rectangle 4"/>
          <p:cNvSpPr>
            <a:spLocks noChangeArrowheads="1"/>
          </p:cNvSpPr>
          <p:nvPr/>
        </p:nvSpPr>
        <p:spPr bwMode="auto">
          <a:xfrm>
            <a:off x="5718784" y="5174387"/>
            <a:ext cx="2880320" cy="1368152"/>
          </a:xfrm>
          <a:prstGeom prst="rect">
            <a:avLst/>
          </a:prstGeom>
          <a:noFill/>
          <a:ln w="9525">
            <a:noFill/>
            <a:miter lim="800000"/>
            <a:headEnd/>
            <a:tailEnd/>
          </a:ln>
        </p:spPr>
        <p:txBody>
          <a:bodyPr/>
          <a:lstStyle/>
          <a:p>
            <a:pPr algn="r"/>
            <a:r>
              <a:rPr lang="es-MX" sz="1200" dirty="0">
                <a:latin typeface="Comic Sans MS" pitchFamily="66" charset="0"/>
              </a:rPr>
              <a:t>Contratante:</a:t>
            </a:r>
          </a:p>
          <a:p>
            <a:pPr algn="r"/>
            <a:r>
              <a:rPr lang="es-MX" sz="1200" dirty="0">
                <a:latin typeface="Comic Sans MS" pitchFamily="66" charset="0"/>
              </a:rPr>
              <a:t>HERMI Ingeniería, S. A. de C. V.</a:t>
            </a:r>
          </a:p>
          <a:p>
            <a:pPr algn="r"/>
            <a:r>
              <a:rPr lang="es-MX" sz="1200" dirty="0">
                <a:latin typeface="Comic Sans MS" pitchFamily="66" charset="0"/>
              </a:rPr>
              <a:t>Cliente Principal: </a:t>
            </a:r>
          </a:p>
          <a:p>
            <a:pPr algn="r"/>
            <a:r>
              <a:rPr lang="es-MX" sz="1200" dirty="0">
                <a:latin typeface="Comic Sans MS" pitchFamily="66" charset="0"/>
              </a:rPr>
              <a:t>Comisión Federal de Electricidad.</a:t>
            </a:r>
          </a:p>
        </p:txBody>
      </p:sp>
      <p:sp>
        <p:nvSpPr>
          <p:cNvPr id="16" name="Rectangle 2">
            <a:extLst>
              <a:ext uri="{FF2B5EF4-FFF2-40B4-BE49-F238E27FC236}">
                <a16:creationId xmlns:a16="http://schemas.microsoft.com/office/drawing/2014/main" id="{C7CC0018-1F0F-40DE-A852-60C99941BC8F}"/>
              </a:ext>
            </a:extLst>
          </p:cNvPr>
          <p:cNvSpPr txBox="1">
            <a:spLocks noChangeArrowheads="1"/>
          </p:cNvSpPr>
          <p:nvPr/>
        </p:nvSpPr>
        <p:spPr>
          <a:xfrm>
            <a:off x="972716" y="1376119"/>
            <a:ext cx="3022104" cy="654458"/>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3200" i="0" u="none" strike="noStrike" kern="1200" cap="none" spc="0" normalizeH="0" baseline="0" noProof="0" dirty="0">
                <a:ln>
                  <a:noFill/>
                </a:ln>
                <a:solidFill>
                  <a:srgbClr val="C00000"/>
                </a:solidFill>
                <a:effectLst/>
                <a:uLnTx/>
                <a:uFillTx/>
                <a:latin typeface="Comic Sans MS" pitchFamily="66" charset="0"/>
                <a:ea typeface="+mj-ea"/>
                <a:cs typeface="+mj-cs"/>
              </a:rPr>
              <a:t>Contratos</a:t>
            </a:r>
          </a:p>
        </p:txBody>
      </p:sp>
      <p:sp>
        <p:nvSpPr>
          <p:cNvPr id="17" name="1 Título">
            <a:extLst>
              <a:ext uri="{FF2B5EF4-FFF2-40B4-BE49-F238E27FC236}">
                <a16:creationId xmlns:a16="http://schemas.microsoft.com/office/drawing/2014/main" id="{C41A74F8-EBA0-4680-9E80-763F5F6C1DBF}"/>
              </a:ext>
            </a:extLst>
          </p:cNvPr>
          <p:cNvSpPr txBox="1">
            <a:spLocks/>
          </p:cNvSpPr>
          <p:nvPr/>
        </p:nvSpPr>
        <p:spPr>
          <a:xfrm>
            <a:off x="179512" y="302038"/>
            <a:ext cx="5833526" cy="96672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MX" sz="1800" b="1" dirty="0">
                <a:solidFill>
                  <a:schemeClr val="tx2"/>
                </a:solidFill>
                <a:latin typeface="Comic Sans MS" pitchFamily="66" charset="0"/>
              </a:rPr>
              <a:t>MANTENIMIENTO INDUSTRIAL DE DELICIAS </a:t>
            </a:r>
            <a:br>
              <a:rPr lang="es-MX" sz="1800" b="1" dirty="0">
                <a:solidFill>
                  <a:schemeClr val="tx2"/>
                </a:solidFill>
                <a:latin typeface="Comic Sans MS" pitchFamily="66" charset="0"/>
              </a:rPr>
            </a:br>
            <a:r>
              <a:rPr lang="es-MX" sz="1800" b="1" dirty="0">
                <a:solidFill>
                  <a:schemeClr val="tx2"/>
                </a:solidFill>
                <a:latin typeface="Comic Sans MS" pitchFamily="66" charset="0"/>
              </a:rPr>
              <a:t>S. de R. L. DE C.V.</a:t>
            </a:r>
          </a:p>
        </p:txBody>
      </p:sp>
      <p:pic>
        <p:nvPicPr>
          <p:cNvPr id="18" name="Imagen 17">
            <a:extLst>
              <a:ext uri="{FF2B5EF4-FFF2-40B4-BE49-F238E27FC236}">
                <a16:creationId xmlns:a16="http://schemas.microsoft.com/office/drawing/2014/main" id="{8726332B-054E-4300-8CFB-8134E8B58EB7}"/>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18976" r="3911" b="10016"/>
          <a:stretch/>
        </p:blipFill>
        <p:spPr>
          <a:xfrm>
            <a:off x="6156176" y="284874"/>
            <a:ext cx="2442930" cy="1015468"/>
          </a:xfrm>
          <a:prstGeom prst="rect">
            <a:avLst/>
          </a:prstGeom>
        </p:spPr>
      </p:pic>
      <p:pic>
        <p:nvPicPr>
          <p:cNvPr id="13314" name="Picture 2" descr="Resultado de imagen para ESTRUCTURAS METALICAS">
            <a:extLst>
              <a:ext uri="{FF2B5EF4-FFF2-40B4-BE49-F238E27FC236}">
                <a16:creationId xmlns:a16="http://schemas.microsoft.com/office/drawing/2014/main" id="{1187DE45-3E3A-4582-9D0F-97FBD3F39357}"/>
              </a:ext>
            </a:extLst>
          </p:cNvP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6732241" y="1700808"/>
            <a:ext cx="1866866" cy="953299"/>
          </a:xfrm>
          <a:prstGeom prst="rect">
            <a:avLst/>
          </a:prstGeom>
          <a:noFill/>
          <a:extLst>
            <a:ext uri="{909E8E84-426E-40DD-AFC4-6F175D3DCCD1}">
              <a14:hiddenFill xmlns:a14="http://schemas.microsoft.com/office/drawing/2010/main">
                <a:solidFill>
                  <a:srgbClr val="FFFFFF"/>
                </a:solidFill>
              </a14:hiddenFill>
            </a:ext>
          </a:extLst>
        </p:spPr>
      </p:pic>
      <p:pic>
        <p:nvPicPr>
          <p:cNvPr id="13316" name="Picture 4" descr="Resultado de imagen para ESTRUCTURAS METALICAS">
            <a:extLst>
              <a:ext uri="{FF2B5EF4-FFF2-40B4-BE49-F238E27FC236}">
                <a16:creationId xmlns:a16="http://schemas.microsoft.com/office/drawing/2014/main" id="{9A269634-24BB-48D2-AA4E-FC502E6BEC6C}"/>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732240" y="2787881"/>
            <a:ext cx="1866865" cy="1001159"/>
          </a:xfrm>
          <a:prstGeom prst="rect">
            <a:avLst/>
          </a:prstGeom>
          <a:noFill/>
          <a:extLst>
            <a:ext uri="{909E8E84-426E-40DD-AFC4-6F175D3DCCD1}">
              <a14:hiddenFill xmlns:a14="http://schemas.microsoft.com/office/drawing/2010/main">
                <a:solidFill>
                  <a:srgbClr val="FFFFFF"/>
                </a:solidFill>
              </a14:hiddenFill>
            </a:ext>
          </a:extLst>
        </p:spPr>
      </p:pic>
      <p:pic>
        <p:nvPicPr>
          <p:cNvPr id="13318" name="Picture 6" descr="Resultado de imagen para ESTRUCTURAS METALICAS">
            <a:extLst>
              <a:ext uri="{FF2B5EF4-FFF2-40B4-BE49-F238E27FC236}">
                <a16:creationId xmlns:a16="http://schemas.microsoft.com/office/drawing/2014/main" id="{BE0EDAD1-4180-4835-9D0B-7CE0F519B4CC}"/>
              </a:ext>
            </a:extLst>
          </p:cNvPr>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6732239" y="3903485"/>
            <a:ext cx="1866865" cy="959860"/>
          </a:xfrm>
          <a:prstGeom prst="rect">
            <a:avLst/>
          </a:prstGeom>
          <a:noFill/>
          <a:extLst>
            <a:ext uri="{909E8E84-426E-40DD-AFC4-6F175D3DCCD1}">
              <a14:hiddenFill xmlns:a14="http://schemas.microsoft.com/office/drawing/2010/main">
                <a:solidFill>
                  <a:srgbClr val="FFFFFF"/>
                </a:solidFill>
              </a14:hiddenFill>
            </a:ext>
          </a:extLst>
        </p:spPr>
      </p:pic>
      <p:sp>
        <p:nvSpPr>
          <p:cNvPr id="24" name="2 Subtítulo">
            <a:extLst>
              <a:ext uri="{FF2B5EF4-FFF2-40B4-BE49-F238E27FC236}">
                <a16:creationId xmlns:a16="http://schemas.microsoft.com/office/drawing/2014/main" id="{3642B679-36D1-43B8-BE86-74E7F94121DC}"/>
              </a:ext>
            </a:extLst>
          </p:cNvPr>
          <p:cNvSpPr txBox="1">
            <a:spLocks/>
          </p:cNvSpPr>
          <p:nvPr/>
        </p:nvSpPr>
        <p:spPr>
          <a:xfrm>
            <a:off x="0" y="6453336"/>
            <a:ext cx="9144000" cy="415498"/>
          </a:xfrm>
          <a:prstGeom prst="rect">
            <a:avLst/>
          </a:prstGeom>
        </p:spPr>
        <p:txBody>
          <a:bodyPr vert="horz" lIns="91440" tIns="45720" rIns="91440" bIns="45720" rtlCol="0">
            <a:sp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MX" sz="900" b="1" dirty="0">
                <a:solidFill>
                  <a:schemeClr val="tx1"/>
                </a:solidFill>
              </a:rPr>
              <a:t>Mantenimiento Industrial de Delicias S DE R L DE CV</a:t>
            </a:r>
            <a:endParaRPr lang="es-MX" sz="900" dirty="0">
              <a:solidFill>
                <a:schemeClr val="tx1"/>
              </a:solidFill>
            </a:endParaRPr>
          </a:p>
          <a:p>
            <a:r>
              <a:rPr lang="es-MX" sz="900" dirty="0">
                <a:solidFill>
                  <a:schemeClr val="tx1"/>
                </a:solidFill>
              </a:rPr>
              <a:t>Calle 20 Norte 515     Fraccionamiento Imperial</a:t>
            </a:r>
            <a:r>
              <a:rPr lang="es-MX" sz="100" dirty="0">
                <a:solidFill>
                  <a:schemeClr val="tx1"/>
                </a:solidFill>
              </a:rPr>
              <a:t>                    </a:t>
            </a:r>
            <a:r>
              <a:rPr lang="es-MX" sz="900" dirty="0">
                <a:solidFill>
                  <a:schemeClr val="tx1"/>
                </a:solidFill>
              </a:rPr>
              <a:t>CP 33030   Tel 639 4740684 </a:t>
            </a:r>
            <a:r>
              <a:rPr lang="es-MX" sz="100" dirty="0">
                <a:solidFill>
                  <a:schemeClr val="tx1"/>
                </a:solidFill>
              </a:rPr>
              <a:t> </a:t>
            </a:r>
            <a:r>
              <a:rPr lang="es-MX" sz="900" dirty="0">
                <a:solidFill>
                  <a:schemeClr val="tx1"/>
                </a:solidFill>
              </a:rPr>
              <a:t>Cd Delicias, Chihuahua México    </a:t>
            </a:r>
            <a:r>
              <a:rPr lang="es-MX" sz="900" dirty="0">
                <a:solidFill>
                  <a:schemeClr val="tx1"/>
                </a:solidFill>
                <a:hlinkClick r:id="rId7"/>
              </a:rPr>
              <a:t>midchihuahua@outlook.com</a:t>
            </a:r>
            <a:endParaRPr lang="es-MX" sz="900" dirty="0">
              <a:solidFill>
                <a:schemeClr val="tx1"/>
              </a:solidFill>
            </a:endParaRPr>
          </a:p>
          <a:p>
            <a:endParaRPr lang="es-MX" sz="10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Tabla"/>
          <p:cNvGraphicFramePr>
            <a:graphicFrameLocks noGrp="1"/>
          </p:cNvGraphicFramePr>
          <p:nvPr/>
        </p:nvGraphicFramePr>
        <p:xfrm>
          <a:off x="1524000" y="1397000"/>
          <a:ext cx="6096000" cy="2608064"/>
        </p:xfrm>
        <a:graphic>
          <a:graphicData uri="http://schemas.openxmlformats.org/drawingml/2006/table">
            <a:tbl>
              <a:tblPr firstRow="1" bandRow="1">
                <a:tableStyleId>{2D5ABB26-0587-4C30-8999-92F81FD0307C}</a:tableStyleId>
              </a:tblPr>
              <a:tblGrid>
                <a:gridCol w="6096000">
                  <a:extLst>
                    <a:ext uri="{9D8B030D-6E8A-4147-A177-3AD203B41FA5}">
                      <a16:colId xmlns:a16="http://schemas.microsoft.com/office/drawing/2014/main" val="20000"/>
                    </a:ext>
                  </a:extLst>
                </a:gridCol>
              </a:tblGrid>
              <a:tr h="2608064">
                <a:tc>
                  <a:txBody>
                    <a:bodyPr/>
                    <a:lstStyle/>
                    <a:p>
                      <a:endParaRPr lang="es-MX" dirty="0"/>
                    </a:p>
                  </a:txBody>
                  <a:tcPr/>
                </a:tc>
                <a:extLst>
                  <a:ext uri="{0D108BD9-81ED-4DB2-BD59-A6C34878D82A}">
                    <a16:rowId xmlns:a16="http://schemas.microsoft.com/office/drawing/2014/main" val="10000"/>
                  </a:ext>
                </a:extLst>
              </a:tr>
            </a:tbl>
          </a:graphicData>
        </a:graphic>
      </p:graphicFrame>
      <p:graphicFrame>
        <p:nvGraphicFramePr>
          <p:cNvPr id="6" name="5 Tabla"/>
          <p:cNvGraphicFramePr>
            <a:graphicFrameLocks noGrp="1"/>
          </p:cNvGraphicFramePr>
          <p:nvPr/>
        </p:nvGraphicFramePr>
        <p:xfrm>
          <a:off x="1524000" y="1397000"/>
          <a:ext cx="6096000" cy="2896096"/>
        </p:xfrm>
        <a:graphic>
          <a:graphicData uri="http://schemas.openxmlformats.org/drawingml/2006/table">
            <a:tbl>
              <a:tblPr firstRow="1" bandRow="1">
                <a:tableStyleId>{2D5ABB26-0587-4C30-8999-92F81FD0307C}</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289609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MX" dirty="0"/>
                    </a:p>
                  </a:txBody>
                  <a:tcPr/>
                </a:tc>
                <a:tc>
                  <a:txBody>
                    <a:bodyPr/>
                    <a:lstStyle/>
                    <a:p>
                      <a:endParaRPr lang="es-MX" dirty="0"/>
                    </a:p>
                  </a:txBody>
                  <a:tcPr/>
                </a:tc>
                <a:extLst>
                  <a:ext uri="{0D108BD9-81ED-4DB2-BD59-A6C34878D82A}">
                    <a16:rowId xmlns:a16="http://schemas.microsoft.com/office/drawing/2014/main" val="10000"/>
                  </a:ext>
                </a:extLst>
              </a:tr>
            </a:tbl>
          </a:graphicData>
        </a:graphic>
      </p:graphicFrame>
      <p:sp>
        <p:nvSpPr>
          <p:cNvPr id="7" name="Rectangle 3"/>
          <p:cNvSpPr txBox="1">
            <a:spLocks noChangeArrowheads="1"/>
          </p:cNvSpPr>
          <p:nvPr/>
        </p:nvSpPr>
        <p:spPr>
          <a:xfrm>
            <a:off x="323528" y="2276872"/>
            <a:ext cx="8496944" cy="3816424"/>
          </a:xfrm>
          <a:prstGeom prst="rect">
            <a:avLst/>
          </a:prstGeom>
        </p:spPr>
        <p:txBody>
          <a:bodyPr vert="horz" lIns="91440" tIns="45720" rIns="91440" bIns="45720" rtlCol="0">
            <a:noAutofit/>
          </a:bodyPr>
          <a:lstStyle/>
          <a:p>
            <a:pPr>
              <a:spcBef>
                <a:spcPts val="400"/>
              </a:spcBef>
              <a:buClr>
                <a:srgbClr val="FFCC00"/>
              </a:buClr>
            </a:pPr>
            <a:r>
              <a:rPr lang="es-MX" sz="2000" dirty="0">
                <a:latin typeface="Comic Sans MS" pitchFamily="66" charset="0"/>
              </a:rPr>
              <a:t>Para atender cumplir y a todos nuestros clientes con con sus requisitos, “Mantenimiento Industrial de Delicias S DE R.L DE C.V.” cuenta en la actualidad con su Manual de Procedimientos aplicables a las Normas , Códigos y Estándares de Mexico NOM….</a:t>
            </a:r>
          </a:p>
          <a:p>
            <a:pPr>
              <a:spcBef>
                <a:spcPts val="400"/>
              </a:spcBef>
              <a:buClr>
                <a:srgbClr val="FFCC00"/>
              </a:buClr>
            </a:pPr>
            <a:r>
              <a:rPr lang="es-MX" sz="2000" dirty="0">
                <a:latin typeface="Comic Sans MS" pitchFamily="66" charset="0"/>
              </a:rPr>
              <a:t> </a:t>
            </a:r>
            <a:br>
              <a:rPr lang="es-MX" sz="2000" dirty="0">
                <a:latin typeface="Comic Sans MS" pitchFamily="66" charset="0"/>
              </a:rPr>
            </a:br>
            <a:r>
              <a:rPr lang="es-MX" sz="2000" dirty="0">
                <a:latin typeface="Comic Sans MS" pitchFamily="66" charset="0"/>
              </a:rPr>
              <a:t>Nuestro próximo objetivo es certificarnos en ISO para que nos permita ser más eficientes, estableciendo objetivos claros y medibles para mantener en todo momento la mejora continua. </a:t>
            </a:r>
          </a:p>
          <a:p>
            <a:pPr>
              <a:spcBef>
                <a:spcPts val="400"/>
              </a:spcBef>
              <a:buClr>
                <a:srgbClr val="FFCC00"/>
              </a:buClr>
            </a:pPr>
            <a:br>
              <a:rPr lang="es-MX" sz="2000" dirty="0">
                <a:latin typeface="Comic Sans MS" pitchFamily="66" charset="0"/>
              </a:rPr>
            </a:br>
            <a:r>
              <a:rPr lang="es-MX" sz="2000" dirty="0">
                <a:latin typeface="Comic Sans MS" pitchFamily="66" charset="0"/>
              </a:rPr>
              <a:t>Nuestro personal altamente calificado está comprometido con nuestros objetivos establecidos y participa activamente para alcanzarlos a través de sus actividades cotidianas en las plantas</a:t>
            </a:r>
            <a:br>
              <a:rPr lang="es-MX" sz="2000" dirty="0">
                <a:latin typeface="Comic Sans MS" pitchFamily="66" charset="0"/>
              </a:rPr>
            </a:br>
            <a:endParaRPr lang="es-MX" sz="2000" dirty="0">
              <a:latin typeface="Comic Sans MS" pitchFamily="66" charset="0"/>
            </a:endParaRPr>
          </a:p>
        </p:txBody>
      </p:sp>
      <p:sp>
        <p:nvSpPr>
          <p:cNvPr id="11" name="2 Subtítulo">
            <a:extLst>
              <a:ext uri="{FF2B5EF4-FFF2-40B4-BE49-F238E27FC236}">
                <a16:creationId xmlns:a16="http://schemas.microsoft.com/office/drawing/2014/main" id="{B1C1BB17-D821-4A1E-B3A4-E5236A0FE0F6}"/>
              </a:ext>
            </a:extLst>
          </p:cNvPr>
          <p:cNvSpPr>
            <a:spLocks noGrp="1"/>
          </p:cNvSpPr>
          <p:nvPr>
            <p:ph type="subTitle" idx="1"/>
          </p:nvPr>
        </p:nvSpPr>
        <p:spPr>
          <a:xfrm>
            <a:off x="0" y="6453336"/>
            <a:ext cx="9144000" cy="415498"/>
          </a:xfrm>
        </p:spPr>
        <p:txBody>
          <a:bodyPr>
            <a:spAutoFit/>
          </a:bodyPr>
          <a:lstStyle/>
          <a:p>
            <a:r>
              <a:rPr lang="es-MX" sz="900" b="1" dirty="0">
                <a:solidFill>
                  <a:schemeClr val="tx1"/>
                </a:solidFill>
              </a:rPr>
              <a:t>Mantenimiento Industrial de Delicias S DE R L DE CV</a:t>
            </a:r>
            <a:endParaRPr lang="es-MX" sz="900" dirty="0">
              <a:solidFill>
                <a:schemeClr val="tx1"/>
              </a:solidFill>
            </a:endParaRPr>
          </a:p>
          <a:p>
            <a:r>
              <a:rPr lang="es-MX" sz="900" dirty="0">
                <a:solidFill>
                  <a:schemeClr val="tx1"/>
                </a:solidFill>
              </a:rPr>
              <a:t>Calle 20 Norte 515     Fraccionamiento Imperial</a:t>
            </a:r>
            <a:r>
              <a:rPr lang="es-MX" sz="100" dirty="0">
                <a:solidFill>
                  <a:schemeClr val="tx1"/>
                </a:solidFill>
              </a:rPr>
              <a:t>                    </a:t>
            </a:r>
            <a:r>
              <a:rPr lang="es-MX" sz="900" dirty="0">
                <a:solidFill>
                  <a:schemeClr val="tx1"/>
                </a:solidFill>
              </a:rPr>
              <a:t>CP 33030   Tel 639 4740684 </a:t>
            </a:r>
            <a:r>
              <a:rPr lang="es-MX" sz="100" dirty="0">
                <a:solidFill>
                  <a:schemeClr val="tx1"/>
                </a:solidFill>
              </a:rPr>
              <a:t> </a:t>
            </a:r>
            <a:r>
              <a:rPr lang="es-MX" sz="900" dirty="0">
                <a:solidFill>
                  <a:schemeClr val="tx1"/>
                </a:solidFill>
              </a:rPr>
              <a:t>Cd Delicias, Chihuahua México    </a:t>
            </a:r>
            <a:r>
              <a:rPr lang="es-MX" sz="900" dirty="0">
                <a:solidFill>
                  <a:schemeClr val="tx1"/>
                </a:solidFill>
                <a:hlinkClick r:id="rId3"/>
              </a:rPr>
              <a:t>midchihuahua@outlook.com</a:t>
            </a:r>
            <a:endParaRPr lang="es-MX" sz="900" dirty="0">
              <a:solidFill>
                <a:schemeClr val="tx1"/>
              </a:solidFill>
            </a:endParaRPr>
          </a:p>
          <a:p>
            <a:endParaRPr lang="es-MX" sz="100" dirty="0">
              <a:solidFill>
                <a:schemeClr val="tx1"/>
              </a:solidFill>
            </a:endParaRPr>
          </a:p>
        </p:txBody>
      </p:sp>
      <p:sp>
        <p:nvSpPr>
          <p:cNvPr id="12" name="1 Título">
            <a:extLst>
              <a:ext uri="{FF2B5EF4-FFF2-40B4-BE49-F238E27FC236}">
                <a16:creationId xmlns:a16="http://schemas.microsoft.com/office/drawing/2014/main" id="{1C27A6F5-D671-444A-B1F1-72ED4FB960ED}"/>
              </a:ext>
            </a:extLst>
          </p:cNvPr>
          <p:cNvSpPr>
            <a:spLocks noGrp="1"/>
          </p:cNvSpPr>
          <p:nvPr>
            <p:ph type="ctrTitle"/>
          </p:nvPr>
        </p:nvSpPr>
        <p:spPr>
          <a:xfrm>
            <a:off x="179512" y="302038"/>
            <a:ext cx="5833526" cy="966722"/>
          </a:xfrm>
        </p:spPr>
        <p:txBody>
          <a:bodyPr>
            <a:normAutofit/>
          </a:bodyPr>
          <a:lstStyle/>
          <a:p>
            <a:pPr algn="l"/>
            <a:r>
              <a:rPr lang="es-MX" sz="1800" b="1" dirty="0">
                <a:solidFill>
                  <a:schemeClr val="tx2"/>
                </a:solidFill>
                <a:latin typeface="Comic Sans MS" pitchFamily="66" charset="0"/>
              </a:rPr>
              <a:t>MANTENIMIENTO INDUSTRIAL DE DELICIAS </a:t>
            </a:r>
            <a:br>
              <a:rPr lang="es-MX" sz="1800" b="1" dirty="0">
                <a:solidFill>
                  <a:schemeClr val="tx2"/>
                </a:solidFill>
                <a:latin typeface="Comic Sans MS" pitchFamily="66" charset="0"/>
              </a:rPr>
            </a:br>
            <a:r>
              <a:rPr lang="es-MX" sz="1800" b="1" dirty="0">
                <a:solidFill>
                  <a:schemeClr val="tx2"/>
                </a:solidFill>
                <a:latin typeface="Comic Sans MS" pitchFamily="66" charset="0"/>
              </a:rPr>
              <a:t>S. de R. L. DE C.V.</a:t>
            </a:r>
          </a:p>
        </p:txBody>
      </p:sp>
      <p:pic>
        <p:nvPicPr>
          <p:cNvPr id="13" name="Imagen 12">
            <a:extLst>
              <a:ext uri="{FF2B5EF4-FFF2-40B4-BE49-F238E27FC236}">
                <a16:creationId xmlns:a16="http://schemas.microsoft.com/office/drawing/2014/main" id="{C5AFFE6E-7F55-4C86-A593-CA23629E8E6D}"/>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t="18976" r="3911" b="10016"/>
          <a:stretch/>
        </p:blipFill>
        <p:spPr>
          <a:xfrm>
            <a:off x="6156176" y="284874"/>
            <a:ext cx="2442930" cy="101546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25 Conector recto"/>
          <p:cNvCxnSpPr/>
          <p:nvPr/>
        </p:nvCxnSpPr>
        <p:spPr>
          <a:xfrm>
            <a:off x="4499992" y="2780928"/>
            <a:ext cx="0" cy="2376264"/>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26 Conector recto"/>
          <p:cNvCxnSpPr/>
          <p:nvPr/>
        </p:nvCxnSpPr>
        <p:spPr>
          <a:xfrm>
            <a:off x="3563888" y="3645024"/>
            <a:ext cx="1872208" cy="0"/>
          </a:xfrm>
          <a:prstGeom prst="line">
            <a:avLst/>
          </a:prstGeom>
        </p:spPr>
        <p:style>
          <a:lnRef idx="1">
            <a:schemeClr val="accent1"/>
          </a:lnRef>
          <a:fillRef idx="0">
            <a:schemeClr val="accent1"/>
          </a:fillRef>
          <a:effectRef idx="0">
            <a:schemeClr val="accent1"/>
          </a:effectRef>
          <a:fontRef idx="minor">
            <a:schemeClr val="tx1"/>
          </a:fontRef>
        </p:style>
      </p:cxnSp>
      <p:sp>
        <p:nvSpPr>
          <p:cNvPr id="28" name="27 Rectángulo"/>
          <p:cNvSpPr/>
          <p:nvPr/>
        </p:nvSpPr>
        <p:spPr>
          <a:xfrm>
            <a:off x="5724128" y="5805264"/>
            <a:ext cx="2448272" cy="36004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dirty="0">
                <a:solidFill>
                  <a:srgbClr val="C00000"/>
                </a:solidFill>
                <a:latin typeface="Comic Sans MS" pitchFamily="66" charset="0"/>
              </a:rPr>
              <a:t>INSTRUMENTACIÓN </a:t>
            </a:r>
          </a:p>
        </p:txBody>
      </p:sp>
      <p:sp>
        <p:nvSpPr>
          <p:cNvPr id="29" name="28 Rectángulo"/>
          <p:cNvSpPr/>
          <p:nvPr/>
        </p:nvSpPr>
        <p:spPr>
          <a:xfrm>
            <a:off x="1187624" y="3501008"/>
            <a:ext cx="2376264" cy="36004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dirty="0">
                <a:solidFill>
                  <a:srgbClr val="C00000"/>
                </a:solidFill>
                <a:latin typeface="Comic Sans MS" pitchFamily="66" charset="0"/>
              </a:rPr>
              <a:t>ANDIMISTRACION</a:t>
            </a:r>
          </a:p>
        </p:txBody>
      </p:sp>
      <p:sp>
        <p:nvSpPr>
          <p:cNvPr id="30" name="29 Rectángulo"/>
          <p:cNvSpPr/>
          <p:nvPr/>
        </p:nvSpPr>
        <p:spPr>
          <a:xfrm>
            <a:off x="5436096" y="3501008"/>
            <a:ext cx="2016224" cy="36004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dirty="0">
                <a:solidFill>
                  <a:srgbClr val="C00000"/>
                </a:solidFill>
                <a:latin typeface="Comic Sans MS" pitchFamily="66" charset="0"/>
              </a:rPr>
              <a:t>COMPRAS </a:t>
            </a:r>
          </a:p>
        </p:txBody>
      </p:sp>
      <p:sp>
        <p:nvSpPr>
          <p:cNvPr id="31" name="30 Rectángulo"/>
          <p:cNvSpPr/>
          <p:nvPr/>
        </p:nvSpPr>
        <p:spPr>
          <a:xfrm>
            <a:off x="3563888" y="4941168"/>
            <a:ext cx="1944216" cy="432048"/>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dirty="0">
                <a:solidFill>
                  <a:srgbClr val="C00000"/>
                </a:solidFill>
                <a:latin typeface="Comic Sans MS" pitchFamily="66" charset="0"/>
              </a:rPr>
              <a:t>SUPERVISION </a:t>
            </a:r>
          </a:p>
        </p:txBody>
      </p:sp>
      <p:sp>
        <p:nvSpPr>
          <p:cNvPr id="32" name="31 Rectángulo"/>
          <p:cNvSpPr/>
          <p:nvPr/>
        </p:nvSpPr>
        <p:spPr>
          <a:xfrm>
            <a:off x="3059832" y="2420888"/>
            <a:ext cx="2952328" cy="36004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dirty="0">
                <a:solidFill>
                  <a:srgbClr val="C00000"/>
                </a:solidFill>
                <a:latin typeface="Comic Sans MS" pitchFamily="66" charset="0"/>
              </a:rPr>
              <a:t>GERENCIA </a:t>
            </a:r>
          </a:p>
        </p:txBody>
      </p:sp>
      <p:cxnSp>
        <p:nvCxnSpPr>
          <p:cNvPr id="33" name="32 Conector recto"/>
          <p:cNvCxnSpPr>
            <a:endCxn id="31" idx="1"/>
          </p:cNvCxnSpPr>
          <p:nvPr/>
        </p:nvCxnSpPr>
        <p:spPr>
          <a:xfrm>
            <a:off x="1403648" y="5157192"/>
            <a:ext cx="2160240" cy="0"/>
          </a:xfrm>
          <a:prstGeom prst="line">
            <a:avLst/>
          </a:prstGeom>
        </p:spPr>
        <p:style>
          <a:lnRef idx="1">
            <a:schemeClr val="accent1"/>
          </a:lnRef>
          <a:fillRef idx="0">
            <a:schemeClr val="accent1"/>
          </a:fillRef>
          <a:effectRef idx="0">
            <a:schemeClr val="accent1"/>
          </a:effectRef>
          <a:fontRef idx="minor">
            <a:schemeClr val="tx1"/>
          </a:fontRef>
        </p:style>
      </p:cxnSp>
      <p:sp>
        <p:nvSpPr>
          <p:cNvPr id="34" name="33 Rectángulo"/>
          <p:cNvSpPr/>
          <p:nvPr/>
        </p:nvSpPr>
        <p:spPr>
          <a:xfrm>
            <a:off x="1187624" y="4221088"/>
            <a:ext cx="2376264" cy="36004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dirty="0">
                <a:solidFill>
                  <a:srgbClr val="C00000"/>
                </a:solidFill>
                <a:latin typeface="Comic Sans MS" pitchFamily="66" charset="0"/>
              </a:rPr>
              <a:t>SEG. INDUSTRIAL</a:t>
            </a:r>
          </a:p>
        </p:txBody>
      </p:sp>
      <p:sp>
        <p:nvSpPr>
          <p:cNvPr id="36" name="35 Rectángulo"/>
          <p:cNvSpPr/>
          <p:nvPr/>
        </p:nvSpPr>
        <p:spPr>
          <a:xfrm>
            <a:off x="3707904" y="5805264"/>
            <a:ext cx="1656184" cy="36004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dirty="0">
                <a:solidFill>
                  <a:srgbClr val="C00000"/>
                </a:solidFill>
                <a:latin typeface="Comic Sans MS" pitchFamily="66" charset="0"/>
              </a:rPr>
              <a:t>ELÉCTRICO </a:t>
            </a:r>
          </a:p>
        </p:txBody>
      </p:sp>
      <p:sp>
        <p:nvSpPr>
          <p:cNvPr id="37" name="36 Rectángulo"/>
          <p:cNvSpPr/>
          <p:nvPr/>
        </p:nvSpPr>
        <p:spPr>
          <a:xfrm>
            <a:off x="2123728" y="5805264"/>
            <a:ext cx="1296144" cy="36004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dirty="0">
                <a:solidFill>
                  <a:srgbClr val="C00000"/>
                </a:solidFill>
                <a:latin typeface="Comic Sans MS" pitchFamily="66" charset="0"/>
              </a:rPr>
              <a:t>TUBERÍAS </a:t>
            </a:r>
          </a:p>
        </p:txBody>
      </p:sp>
      <p:sp>
        <p:nvSpPr>
          <p:cNvPr id="38" name="37 Rectángulo"/>
          <p:cNvSpPr/>
          <p:nvPr/>
        </p:nvSpPr>
        <p:spPr>
          <a:xfrm>
            <a:off x="971600" y="5805264"/>
            <a:ext cx="936104" cy="36004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dirty="0">
                <a:solidFill>
                  <a:srgbClr val="C00000"/>
                </a:solidFill>
                <a:latin typeface="Comic Sans MS" pitchFamily="66" charset="0"/>
              </a:rPr>
              <a:t>CIVIL</a:t>
            </a:r>
          </a:p>
        </p:txBody>
      </p:sp>
      <p:cxnSp>
        <p:nvCxnSpPr>
          <p:cNvPr id="39" name="38 Conector recto"/>
          <p:cNvCxnSpPr>
            <a:stCxn id="31" idx="3"/>
          </p:cNvCxnSpPr>
          <p:nvPr/>
        </p:nvCxnSpPr>
        <p:spPr>
          <a:xfrm>
            <a:off x="5508104" y="5157192"/>
            <a:ext cx="144016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39 Conector recto"/>
          <p:cNvCxnSpPr>
            <a:stCxn id="31" idx="2"/>
            <a:endCxn id="36" idx="0"/>
          </p:cNvCxnSpPr>
          <p:nvPr/>
        </p:nvCxnSpPr>
        <p:spPr>
          <a:xfrm>
            <a:off x="4535996" y="5373216"/>
            <a:ext cx="0" cy="432048"/>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40 Conector recto"/>
          <p:cNvCxnSpPr>
            <a:endCxn id="28" idx="0"/>
          </p:cNvCxnSpPr>
          <p:nvPr/>
        </p:nvCxnSpPr>
        <p:spPr>
          <a:xfrm>
            <a:off x="6948264" y="5157192"/>
            <a:ext cx="0" cy="648072"/>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41 Conector recto"/>
          <p:cNvCxnSpPr/>
          <p:nvPr/>
        </p:nvCxnSpPr>
        <p:spPr>
          <a:xfrm>
            <a:off x="2771800" y="5157192"/>
            <a:ext cx="0" cy="576064"/>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42 Conector recto"/>
          <p:cNvCxnSpPr/>
          <p:nvPr/>
        </p:nvCxnSpPr>
        <p:spPr>
          <a:xfrm>
            <a:off x="1403648" y="5157192"/>
            <a:ext cx="0" cy="576064"/>
          </a:xfrm>
          <a:prstGeom prst="line">
            <a:avLst/>
          </a:prstGeom>
        </p:spPr>
        <p:style>
          <a:lnRef idx="1">
            <a:schemeClr val="accent1"/>
          </a:lnRef>
          <a:fillRef idx="0">
            <a:schemeClr val="accent1"/>
          </a:fillRef>
          <a:effectRef idx="0">
            <a:schemeClr val="accent1"/>
          </a:effectRef>
          <a:fontRef idx="minor">
            <a:schemeClr val="tx1"/>
          </a:fontRef>
        </p:style>
      </p:cxnSp>
      <p:sp>
        <p:nvSpPr>
          <p:cNvPr id="44" name="Rectangle 2"/>
          <p:cNvSpPr txBox="1">
            <a:spLocks noChangeArrowheads="1"/>
          </p:cNvSpPr>
          <p:nvPr/>
        </p:nvSpPr>
        <p:spPr>
          <a:xfrm>
            <a:off x="685800" y="1656667"/>
            <a:ext cx="7772400" cy="399256"/>
          </a:xfrm>
          <a:prstGeom prst="rect">
            <a:avLst/>
          </a:prstGeom>
        </p:spPr>
        <p:txBody>
          <a:bodyPr vert="horz" lIns="91440" tIns="45720" rIns="91440" bIns="45720" rtlCol="0" anchor="ctr">
            <a:normAutofit fontScale="5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s-ES_tradnl" sz="4400" b="1" dirty="0">
                <a:latin typeface="Comic Sans MS" pitchFamily="66" charset="0"/>
                <a:ea typeface="+mj-ea"/>
                <a:cs typeface="+mj-cs"/>
              </a:rPr>
              <a:t>Organigrama de MID</a:t>
            </a:r>
            <a:endParaRPr kumimoji="0" lang="es-ES" sz="4400" b="1" i="0" u="none" strike="noStrike" kern="1200" cap="none" spc="0" normalizeH="0" baseline="0" noProof="0" dirty="0">
              <a:ln>
                <a:noFill/>
              </a:ln>
              <a:effectLst/>
              <a:uLnTx/>
              <a:uFillTx/>
              <a:latin typeface="Comic Sans MS" pitchFamily="66" charset="0"/>
              <a:ea typeface="+mj-ea"/>
              <a:cs typeface="+mj-cs"/>
            </a:endParaRPr>
          </a:p>
        </p:txBody>
      </p:sp>
      <p:cxnSp>
        <p:nvCxnSpPr>
          <p:cNvPr id="45" name="44 Conector recto"/>
          <p:cNvCxnSpPr/>
          <p:nvPr/>
        </p:nvCxnSpPr>
        <p:spPr>
          <a:xfrm>
            <a:off x="3563888" y="4365104"/>
            <a:ext cx="936104" cy="0"/>
          </a:xfrm>
          <a:prstGeom prst="line">
            <a:avLst/>
          </a:prstGeom>
        </p:spPr>
        <p:style>
          <a:lnRef idx="1">
            <a:schemeClr val="accent1"/>
          </a:lnRef>
          <a:fillRef idx="0">
            <a:schemeClr val="accent1"/>
          </a:fillRef>
          <a:effectRef idx="0">
            <a:schemeClr val="accent1"/>
          </a:effectRef>
          <a:fontRef idx="minor">
            <a:schemeClr val="tx1"/>
          </a:fontRef>
        </p:style>
      </p:cxnSp>
      <p:sp>
        <p:nvSpPr>
          <p:cNvPr id="35" name="2 Subtítulo">
            <a:extLst>
              <a:ext uri="{FF2B5EF4-FFF2-40B4-BE49-F238E27FC236}">
                <a16:creationId xmlns:a16="http://schemas.microsoft.com/office/drawing/2014/main" id="{2FA29BE0-30C1-46A9-8881-375B180DD5FD}"/>
              </a:ext>
            </a:extLst>
          </p:cNvPr>
          <p:cNvSpPr txBox="1">
            <a:spLocks/>
          </p:cNvSpPr>
          <p:nvPr/>
        </p:nvSpPr>
        <p:spPr>
          <a:xfrm>
            <a:off x="0" y="6453336"/>
            <a:ext cx="9144000" cy="415498"/>
          </a:xfrm>
          <a:prstGeom prst="rect">
            <a:avLst/>
          </a:prstGeom>
        </p:spPr>
        <p:txBody>
          <a:bodyPr vert="horz" lIns="91440" tIns="45720" rIns="91440" bIns="45720" rtlCol="0">
            <a:sp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MX" sz="900" b="1">
                <a:solidFill>
                  <a:schemeClr val="tx1"/>
                </a:solidFill>
              </a:rPr>
              <a:t>Mantenimiento Industrial de Delicias S DE R L DE CV</a:t>
            </a:r>
            <a:endParaRPr lang="es-MX" sz="900">
              <a:solidFill>
                <a:schemeClr val="tx1"/>
              </a:solidFill>
            </a:endParaRPr>
          </a:p>
          <a:p>
            <a:r>
              <a:rPr lang="es-MX" sz="900">
                <a:solidFill>
                  <a:schemeClr val="tx1"/>
                </a:solidFill>
              </a:rPr>
              <a:t>Calle 20 Norte 515     Fraccionamiento Imperial</a:t>
            </a:r>
            <a:r>
              <a:rPr lang="es-MX" sz="100">
                <a:solidFill>
                  <a:schemeClr val="tx1"/>
                </a:solidFill>
              </a:rPr>
              <a:t>                    </a:t>
            </a:r>
            <a:r>
              <a:rPr lang="es-MX" sz="900">
                <a:solidFill>
                  <a:schemeClr val="tx1"/>
                </a:solidFill>
              </a:rPr>
              <a:t>CP 33030   Tel 639 4740684 </a:t>
            </a:r>
            <a:r>
              <a:rPr lang="es-MX" sz="100">
                <a:solidFill>
                  <a:schemeClr val="tx1"/>
                </a:solidFill>
              </a:rPr>
              <a:t> </a:t>
            </a:r>
            <a:r>
              <a:rPr lang="es-MX" sz="900">
                <a:solidFill>
                  <a:schemeClr val="tx1"/>
                </a:solidFill>
              </a:rPr>
              <a:t>Cd Delicias, Chihuahua México    </a:t>
            </a:r>
            <a:r>
              <a:rPr lang="es-MX" sz="900">
                <a:solidFill>
                  <a:schemeClr val="tx1"/>
                </a:solidFill>
                <a:hlinkClick r:id="rId3"/>
              </a:rPr>
              <a:t>midchihuahua@outlook.com</a:t>
            </a:r>
            <a:endParaRPr lang="es-MX" sz="900">
              <a:solidFill>
                <a:schemeClr val="tx1"/>
              </a:solidFill>
            </a:endParaRPr>
          </a:p>
          <a:p>
            <a:endParaRPr lang="es-MX" sz="100" dirty="0">
              <a:solidFill>
                <a:schemeClr val="tx1"/>
              </a:solidFill>
            </a:endParaRPr>
          </a:p>
        </p:txBody>
      </p:sp>
      <p:sp>
        <p:nvSpPr>
          <p:cNvPr id="46" name="1 Título">
            <a:extLst>
              <a:ext uri="{FF2B5EF4-FFF2-40B4-BE49-F238E27FC236}">
                <a16:creationId xmlns:a16="http://schemas.microsoft.com/office/drawing/2014/main" id="{A34D8E34-6169-43A2-937F-2BA53564DF7D}"/>
              </a:ext>
            </a:extLst>
          </p:cNvPr>
          <p:cNvSpPr txBox="1">
            <a:spLocks/>
          </p:cNvSpPr>
          <p:nvPr/>
        </p:nvSpPr>
        <p:spPr>
          <a:xfrm>
            <a:off x="179512" y="302038"/>
            <a:ext cx="5833526" cy="96672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MX" sz="1800" b="1" dirty="0">
                <a:solidFill>
                  <a:schemeClr val="tx2"/>
                </a:solidFill>
                <a:latin typeface="Comic Sans MS" pitchFamily="66" charset="0"/>
              </a:rPr>
              <a:t>MANTENIMIENTO INDUSTRIAL DE DELICIAS </a:t>
            </a:r>
            <a:br>
              <a:rPr lang="es-MX" sz="1800" b="1" dirty="0">
                <a:solidFill>
                  <a:schemeClr val="tx2"/>
                </a:solidFill>
                <a:latin typeface="Comic Sans MS" pitchFamily="66" charset="0"/>
              </a:rPr>
            </a:br>
            <a:r>
              <a:rPr lang="es-MX" sz="1800" b="1" dirty="0">
                <a:solidFill>
                  <a:schemeClr val="tx2"/>
                </a:solidFill>
                <a:latin typeface="Comic Sans MS" pitchFamily="66" charset="0"/>
              </a:rPr>
              <a:t>S. de R. L. DE C.V.</a:t>
            </a:r>
          </a:p>
        </p:txBody>
      </p:sp>
      <p:pic>
        <p:nvPicPr>
          <p:cNvPr id="47" name="Imagen 46">
            <a:extLst>
              <a:ext uri="{FF2B5EF4-FFF2-40B4-BE49-F238E27FC236}">
                <a16:creationId xmlns:a16="http://schemas.microsoft.com/office/drawing/2014/main" id="{B23EE646-19B8-45AB-B911-3BAB1B0AFA2A}"/>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t="18976" r="3911" b="10016"/>
          <a:stretch/>
        </p:blipFill>
        <p:spPr>
          <a:xfrm>
            <a:off x="6156176" y="284874"/>
            <a:ext cx="2442930" cy="1015468"/>
          </a:xfrm>
          <a:prstGeom prst="rect">
            <a:avLst/>
          </a:prstGeom>
        </p:spPr>
      </p:pic>
      <p:cxnSp>
        <p:nvCxnSpPr>
          <p:cNvPr id="48" name="44 Conector recto">
            <a:extLst>
              <a:ext uri="{FF2B5EF4-FFF2-40B4-BE49-F238E27FC236}">
                <a16:creationId xmlns:a16="http://schemas.microsoft.com/office/drawing/2014/main" id="{64ECBBBB-ED60-490A-9159-988A3E955030}"/>
              </a:ext>
            </a:extLst>
          </p:cNvPr>
          <p:cNvCxnSpPr/>
          <p:nvPr/>
        </p:nvCxnSpPr>
        <p:spPr>
          <a:xfrm>
            <a:off x="4499992" y="4353632"/>
            <a:ext cx="936104" cy="0"/>
          </a:xfrm>
          <a:prstGeom prst="line">
            <a:avLst/>
          </a:prstGeom>
        </p:spPr>
        <p:style>
          <a:lnRef idx="1">
            <a:schemeClr val="accent1"/>
          </a:lnRef>
          <a:fillRef idx="0">
            <a:schemeClr val="accent1"/>
          </a:fillRef>
          <a:effectRef idx="0">
            <a:schemeClr val="accent1"/>
          </a:effectRef>
          <a:fontRef idx="minor">
            <a:schemeClr val="tx1"/>
          </a:fontRef>
        </p:style>
      </p:cxnSp>
      <p:sp>
        <p:nvSpPr>
          <p:cNvPr id="49" name="33 Rectángulo">
            <a:extLst>
              <a:ext uri="{FF2B5EF4-FFF2-40B4-BE49-F238E27FC236}">
                <a16:creationId xmlns:a16="http://schemas.microsoft.com/office/drawing/2014/main" id="{72FED701-8741-46C2-B874-233EA7101D04}"/>
              </a:ext>
            </a:extLst>
          </p:cNvPr>
          <p:cNvSpPr/>
          <p:nvPr/>
        </p:nvSpPr>
        <p:spPr>
          <a:xfrm>
            <a:off x="5466126" y="4180662"/>
            <a:ext cx="1986194" cy="36004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dirty="0">
                <a:solidFill>
                  <a:srgbClr val="C00000"/>
                </a:solidFill>
                <a:latin typeface="Comic Sans MS" pitchFamily="66" charset="0"/>
              </a:rPr>
              <a:t>VENTAS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Tabla"/>
          <p:cNvGraphicFramePr>
            <a:graphicFrameLocks noGrp="1"/>
          </p:cNvGraphicFramePr>
          <p:nvPr/>
        </p:nvGraphicFramePr>
        <p:xfrm>
          <a:off x="1524000" y="1397000"/>
          <a:ext cx="6096000" cy="2608064"/>
        </p:xfrm>
        <a:graphic>
          <a:graphicData uri="http://schemas.openxmlformats.org/drawingml/2006/table">
            <a:tbl>
              <a:tblPr firstRow="1" bandRow="1">
                <a:tableStyleId>{2D5ABB26-0587-4C30-8999-92F81FD0307C}</a:tableStyleId>
              </a:tblPr>
              <a:tblGrid>
                <a:gridCol w="6096000">
                  <a:extLst>
                    <a:ext uri="{9D8B030D-6E8A-4147-A177-3AD203B41FA5}">
                      <a16:colId xmlns:a16="http://schemas.microsoft.com/office/drawing/2014/main" val="20000"/>
                    </a:ext>
                  </a:extLst>
                </a:gridCol>
              </a:tblGrid>
              <a:tr h="2608064">
                <a:tc>
                  <a:txBody>
                    <a:bodyPr/>
                    <a:lstStyle/>
                    <a:p>
                      <a:endParaRPr lang="es-MX" dirty="0"/>
                    </a:p>
                  </a:txBody>
                  <a:tcPr/>
                </a:tc>
                <a:extLst>
                  <a:ext uri="{0D108BD9-81ED-4DB2-BD59-A6C34878D82A}">
                    <a16:rowId xmlns:a16="http://schemas.microsoft.com/office/drawing/2014/main" val="10000"/>
                  </a:ext>
                </a:extLst>
              </a:tr>
            </a:tbl>
          </a:graphicData>
        </a:graphic>
      </p:graphicFrame>
      <p:sp>
        <p:nvSpPr>
          <p:cNvPr id="9" name="Rectangle 3"/>
          <p:cNvSpPr txBox="1">
            <a:spLocks noChangeArrowheads="1"/>
          </p:cNvSpPr>
          <p:nvPr/>
        </p:nvSpPr>
        <p:spPr>
          <a:xfrm>
            <a:off x="0" y="2833408"/>
            <a:ext cx="5868144" cy="2884136"/>
          </a:xfrm>
          <a:prstGeom prst="rect">
            <a:avLst/>
          </a:prstGeom>
        </p:spPr>
        <p:txBody>
          <a:bodyPr vert="horz" lIns="91440" tIns="45720" rIns="91440" bIns="45720" rtlCol="0">
            <a:normAutofit/>
          </a:bodyPr>
          <a:lstStyle/>
          <a:p>
            <a:pPr lvl="1">
              <a:lnSpc>
                <a:spcPct val="90000"/>
              </a:lnSpc>
              <a:spcBef>
                <a:spcPct val="20000"/>
              </a:spcBef>
              <a:defRPr/>
            </a:pPr>
            <a:r>
              <a:rPr lang="es-ES_tradnl" dirty="0">
                <a:latin typeface="Comic Sans MS" pitchFamily="66" charset="0"/>
              </a:rPr>
              <a:t>4 Camioneta Pick-Up 1.5 TN.</a:t>
            </a:r>
          </a:p>
          <a:p>
            <a:pPr lvl="1">
              <a:lnSpc>
                <a:spcPct val="90000"/>
              </a:lnSpc>
              <a:spcBef>
                <a:spcPct val="20000"/>
              </a:spcBef>
              <a:defRPr/>
            </a:pPr>
            <a:r>
              <a:rPr lang="es-ES_tradnl" dirty="0">
                <a:latin typeface="Comic Sans MS" pitchFamily="66" charset="0"/>
              </a:rPr>
              <a:t>2 Caseta-Almacén Tipo Contenedor</a:t>
            </a:r>
            <a:endParaRPr kumimoji="0" lang="es-ES_tradnl" sz="1800" b="0" i="0" u="none" strike="noStrike" kern="1200" cap="none" spc="0" normalizeH="0" baseline="0" noProof="0" dirty="0">
              <a:ln>
                <a:noFill/>
              </a:ln>
              <a:effectLst/>
              <a:uLnTx/>
              <a:uFillTx/>
              <a:latin typeface="Comic Sans MS" pitchFamily="66" charset="0"/>
            </a:endParaRPr>
          </a:p>
          <a:p>
            <a:pPr marL="457200" marR="0" lvl="1" indent="0" defTabSz="914400" rtl="0" eaLnBrk="1" fontAlgn="auto" latinLnBrk="0" hangingPunct="1">
              <a:lnSpc>
                <a:spcPct val="90000"/>
              </a:lnSpc>
              <a:spcBef>
                <a:spcPct val="20000"/>
              </a:spcBef>
              <a:spcAft>
                <a:spcPts val="0"/>
              </a:spcAft>
              <a:buClrTx/>
              <a:buSzTx/>
              <a:buFont typeface="Arial" pitchFamily="34" charset="0"/>
              <a:buNone/>
              <a:tabLst/>
              <a:defRPr/>
            </a:pPr>
            <a:r>
              <a:rPr kumimoji="0" lang="es-ES_tradnl" sz="1800" b="0" i="0" u="none" strike="noStrike" kern="1200" cap="none" spc="0" normalizeH="0" baseline="0" noProof="0" dirty="0">
                <a:ln>
                  <a:noFill/>
                </a:ln>
                <a:effectLst/>
                <a:uLnTx/>
                <a:uFillTx/>
                <a:latin typeface="Comic Sans MS" pitchFamily="66" charset="0"/>
              </a:rPr>
              <a:t>1 Grúa tipo Articulada</a:t>
            </a:r>
            <a:r>
              <a:rPr kumimoji="0" lang="es-ES_tradnl" sz="1800" b="0" i="0" u="none" strike="noStrike" kern="1200" cap="none" spc="0" normalizeH="0" noProof="0" dirty="0">
                <a:ln>
                  <a:noFill/>
                </a:ln>
                <a:effectLst/>
                <a:uLnTx/>
                <a:uFillTx/>
                <a:latin typeface="Comic Sans MS" pitchFamily="66" charset="0"/>
              </a:rPr>
              <a:t> Mca. </a:t>
            </a:r>
            <a:r>
              <a:rPr kumimoji="0" lang="es-ES_tradnl" sz="1800" b="0" i="0" u="none" strike="noStrike" kern="1200" cap="none" spc="0" normalizeH="0" noProof="0" dirty="0" err="1">
                <a:ln>
                  <a:noFill/>
                </a:ln>
                <a:effectLst/>
                <a:uLnTx/>
                <a:uFillTx/>
                <a:latin typeface="Comic Sans MS" pitchFamily="66" charset="0"/>
              </a:rPr>
              <a:t>Palkffinger</a:t>
            </a:r>
            <a:r>
              <a:rPr kumimoji="0" lang="es-ES_tradnl" sz="1800" b="0" i="0" u="none" strike="noStrike" kern="1200" cap="none" spc="0" normalizeH="0" noProof="0" dirty="0">
                <a:ln>
                  <a:noFill/>
                </a:ln>
                <a:effectLst/>
                <a:uLnTx/>
                <a:uFillTx/>
                <a:latin typeface="Comic Sans MS" pitchFamily="66" charset="0"/>
              </a:rPr>
              <a:t> 6 Tn</a:t>
            </a:r>
            <a:r>
              <a:rPr lang="es-ES_tradnl" dirty="0">
                <a:latin typeface="Comic Sans MS" pitchFamily="66" charset="0"/>
              </a:rPr>
              <a:t>.  Mod. 2012.</a:t>
            </a:r>
            <a:endParaRPr kumimoji="0" lang="es-ES_tradnl" sz="1800" b="0" i="0" u="none" strike="noStrike" kern="1200" cap="none" spc="0" normalizeH="0" baseline="0" noProof="0" dirty="0">
              <a:ln>
                <a:noFill/>
              </a:ln>
              <a:effectLst/>
              <a:uLnTx/>
              <a:uFillTx/>
              <a:latin typeface="Comic Sans MS" pitchFamily="66" charset="0"/>
            </a:endParaRPr>
          </a:p>
          <a:p>
            <a:pPr marL="457200" marR="0" lvl="1" indent="0" defTabSz="914400" rtl="0" eaLnBrk="1" fontAlgn="auto" latinLnBrk="0" hangingPunct="1">
              <a:lnSpc>
                <a:spcPct val="90000"/>
              </a:lnSpc>
              <a:spcBef>
                <a:spcPct val="20000"/>
              </a:spcBef>
              <a:spcAft>
                <a:spcPts val="0"/>
              </a:spcAft>
              <a:buClrTx/>
              <a:buSzTx/>
              <a:buFont typeface="Arial" pitchFamily="34" charset="0"/>
              <a:buNone/>
              <a:tabLst/>
              <a:defRPr/>
            </a:pPr>
            <a:r>
              <a:rPr kumimoji="0" lang="es-ES_tradnl" sz="1800" b="0" i="0" u="none" strike="noStrike" kern="1200" cap="none" spc="0" normalizeH="0" baseline="0" noProof="0" dirty="0">
                <a:ln>
                  <a:noFill/>
                </a:ln>
                <a:effectLst/>
                <a:uLnTx/>
                <a:uFillTx/>
                <a:latin typeface="Comic Sans MS" pitchFamily="66" charset="0"/>
              </a:rPr>
              <a:t>1 Grúa</a:t>
            </a:r>
            <a:r>
              <a:rPr kumimoji="0" lang="es-ES_tradnl" sz="1800" b="0" i="0" u="none" strike="noStrike" kern="1200" cap="none" spc="0" normalizeH="0" noProof="0" dirty="0">
                <a:ln>
                  <a:noFill/>
                </a:ln>
                <a:effectLst/>
                <a:uLnTx/>
                <a:uFillTx/>
                <a:latin typeface="Comic Sans MS" pitchFamily="66" charset="0"/>
              </a:rPr>
              <a:t> tipo Titán  25 Tn. Mca. Terex Mod. 2008.</a:t>
            </a:r>
            <a:endParaRPr kumimoji="0" lang="es-ES_tradnl" sz="1800" b="0" i="0" u="none" strike="noStrike" kern="1200" cap="none" spc="0" normalizeH="0" baseline="0" noProof="0" dirty="0">
              <a:ln>
                <a:noFill/>
              </a:ln>
              <a:effectLst/>
              <a:uLnTx/>
              <a:uFillTx/>
              <a:latin typeface="Comic Sans MS" pitchFamily="66" charset="0"/>
            </a:endParaRPr>
          </a:p>
          <a:p>
            <a:pPr marL="457200" marR="0" lvl="1" indent="0" defTabSz="914400" rtl="0" eaLnBrk="1" fontAlgn="auto" latinLnBrk="0" hangingPunct="1">
              <a:lnSpc>
                <a:spcPct val="90000"/>
              </a:lnSpc>
              <a:spcBef>
                <a:spcPct val="20000"/>
              </a:spcBef>
              <a:spcAft>
                <a:spcPts val="0"/>
              </a:spcAft>
              <a:buClrTx/>
              <a:buSzTx/>
              <a:buFont typeface="Arial" pitchFamily="34" charset="0"/>
              <a:buNone/>
              <a:tabLst/>
              <a:defRPr/>
            </a:pPr>
            <a:r>
              <a:rPr lang="es-ES_tradnl" dirty="0">
                <a:latin typeface="Comic Sans MS" pitchFamily="66" charset="0"/>
              </a:rPr>
              <a:t>2 Camioneta  3.5 Tn.</a:t>
            </a:r>
            <a:endParaRPr kumimoji="0" lang="es-ES_tradnl" sz="1800" b="0" i="0" u="none" strike="noStrike" kern="1200" cap="none" spc="0" normalizeH="0" baseline="0" noProof="0" dirty="0">
              <a:ln>
                <a:noFill/>
              </a:ln>
              <a:effectLst/>
              <a:uLnTx/>
              <a:uFillTx/>
              <a:latin typeface="Comic Sans MS" pitchFamily="66" charset="0"/>
            </a:endParaRPr>
          </a:p>
          <a:p>
            <a:pPr marL="457200" marR="0" lvl="1" indent="0" defTabSz="914400" rtl="0" eaLnBrk="1" fontAlgn="auto" latinLnBrk="0" hangingPunct="1">
              <a:lnSpc>
                <a:spcPct val="90000"/>
              </a:lnSpc>
              <a:spcBef>
                <a:spcPct val="20000"/>
              </a:spcBef>
              <a:spcAft>
                <a:spcPts val="0"/>
              </a:spcAft>
              <a:buClrTx/>
              <a:buSzTx/>
              <a:buFont typeface="Arial" pitchFamily="34" charset="0"/>
              <a:buNone/>
              <a:tabLst/>
              <a:defRPr/>
            </a:pPr>
            <a:r>
              <a:rPr lang="es-ES_tradnl" dirty="0">
                <a:latin typeface="Comic Sans MS" pitchFamily="66" charset="0"/>
              </a:rPr>
              <a:t>1 Oficina Móvil.</a:t>
            </a:r>
            <a:endParaRPr kumimoji="0" lang="es-ES_tradnl" sz="1800" b="0" i="0" u="none" strike="noStrike" kern="1200" cap="none" spc="0" normalizeH="0" baseline="0" noProof="0" dirty="0">
              <a:ln>
                <a:noFill/>
              </a:ln>
              <a:effectLst/>
              <a:uLnTx/>
              <a:uFillTx/>
              <a:latin typeface="Comic Sans MS" pitchFamily="66" charset="0"/>
            </a:endParaRPr>
          </a:p>
          <a:p>
            <a:pPr marL="457200" marR="0" lvl="1" indent="0" defTabSz="914400" rtl="0" eaLnBrk="1" fontAlgn="auto" latinLnBrk="0" hangingPunct="1">
              <a:lnSpc>
                <a:spcPct val="90000"/>
              </a:lnSpc>
              <a:spcBef>
                <a:spcPct val="20000"/>
              </a:spcBef>
              <a:spcAft>
                <a:spcPts val="0"/>
              </a:spcAft>
              <a:buClrTx/>
              <a:buSzTx/>
              <a:buFont typeface="Arial" pitchFamily="34" charset="0"/>
              <a:buNone/>
              <a:tabLst/>
              <a:defRPr/>
            </a:pPr>
            <a:r>
              <a:rPr lang="es-ES_tradnl" dirty="0">
                <a:latin typeface="Comic Sans MS" pitchFamily="66" charset="0"/>
              </a:rPr>
              <a:t>1 Camión  de Volteo Tipo Tortón Mod. 2010.</a:t>
            </a:r>
          </a:p>
          <a:p>
            <a:pPr marL="457200" marR="0" lvl="1" indent="0" defTabSz="914400" rtl="0" eaLnBrk="1" fontAlgn="auto" latinLnBrk="0" hangingPunct="1">
              <a:lnSpc>
                <a:spcPct val="90000"/>
              </a:lnSpc>
              <a:spcBef>
                <a:spcPct val="20000"/>
              </a:spcBef>
              <a:spcAft>
                <a:spcPts val="0"/>
              </a:spcAft>
              <a:buClrTx/>
              <a:buSzTx/>
              <a:buFont typeface="Arial" pitchFamily="34" charset="0"/>
              <a:buNone/>
              <a:tabLst/>
              <a:defRPr/>
            </a:pPr>
            <a:r>
              <a:rPr lang="es-ES_tradnl" dirty="0">
                <a:latin typeface="Comic Sans MS" pitchFamily="66" charset="0"/>
              </a:rPr>
              <a:t>Taller de Prefabricado Chihuahua., 450 M</a:t>
            </a:r>
            <a:r>
              <a:rPr lang="es-ES_tradnl" dirty="0">
                <a:latin typeface="Calibri"/>
              </a:rPr>
              <a:t>².</a:t>
            </a:r>
            <a:endParaRPr lang="es-ES_tradnl" dirty="0"/>
          </a:p>
        </p:txBody>
      </p:sp>
      <p:sp>
        <p:nvSpPr>
          <p:cNvPr id="11" name="Rectangle 2"/>
          <p:cNvSpPr txBox="1">
            <a:spLocks noChangeArrowheads="1"/>
          </p:cNvSpPr>
          <p:nvPr/>
        </p:nvSpPr>
        <p:spPr>
          <a:xfrm>
            <a:off x="1519195" y="1840525"/>
            <a:ext cx="3600400" cy="399256"/>
          </a:xfrm>
          <a:prstGeom prst="rect">
            <a:avLst/>
          </a:prstGeom>
        </p:spPr>
        <p:txBody>
          <a:bodyPr vert="horz" lIns="91440" tIns="45720" rIns="91440" bIns="45720" rtlCol="0" anchor="ctr">
            <a:normAutofit fontScale="5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_tradnl" sz="4400" b="0" i="0" u="none" strike="noStrike" kern="1200" cap="none" spc="0" normalizeH="0" baseline="0" noProof="0" dirty="0">
                <a:ln>
                  <a:noFill/>
                </a:ln>
                <a:solidFill>
                  <a:srgbClr val="C00000"/>
                </a:solidFill>
                <a:effectLst/>
                <a:uLnTx/>
                <a:uFillTx/>
                <a:latin typeface="Comic Sans MS" pitchFamily="66" charset="0"/>
                <a:ea typeface="+mj-ea"/>
                <a:cs typeface="+mj-cs"/>
              </a:rPr>
              <a:t>Maquinaria-Equipo</a:t>
            </a:r>
            <a:endParaRPr kumimoji="0" lang="es-ES" sz="4400" b="0" i="0" u="none" strike="noStrike" kern="1200" cap="none" spc="0" normalizeH="0" baseline="0" noProof="0" dirty="0">
              <a:ln>
                <a:noFill/>
              </a:ln>
              <a:solidFill>
                <a:srgbClr val="C00000"/>
              </a:solidFill>
              <a:effectLst/>
              <a:uLnTx/>
              <a:uFillTx/>
              <a:latin typeface="Comic Sans MS" pitchFamily="66" charset="0"/>
              <a:ea typeface="+mj-ea"/>
              <a:cs typeface="+mj-cs"/>
            </a:endParaRPr>
          </a:p>
        </p:txBody>
      </p:sp>
      <p:pic>
        <p:nvPicPr>
          <p:cNvPr id="14" name="13 Imagen" descr="29042011332.jpg"/>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154885" y="2890732"/>
            <a:ext cx="1449563" cy="763974"/>
          </a:xfrm>
          <a:prstGeom prst="rect">
            <a:avLst/>
          </a:prstGeom>
        </p:spPr>
      </p:pic>
      <p:pic>
        <p:nvPicPr>
          <p:cNvPr id="1026" name="Picture 2" descr="C:\Users\Olintec\Pictures\2012-07\2012-07-07-231.jpg"/>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rot="10800000">
            <a:off x="7145038" y="3950671"/>
            <a:ext cx="1459409" cy="886450"/>
          </a:xfrm>
          <a:prstGeom prst="rect">
            <a:avLst/>
          </a:prstGeom>
          <a:noFill/>
        </p:spPr>
      </p:pic>
      <p:pic>
        <p:nvPicPr>
          <p:cNvPr id="15" name="14 Imagen" descr="caseta.jp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7145037" y="1677654"/>
            <a:ext cx="1449562" cy="1008112"/>
          </a:xfrm>
          <a:prstGeom prst="rect">
            <a:avLst/>
          </a:prstGeom>
        </p:spPr>
      </p:pic>
      <p:sp>
        <p:nvSpPr>
          <p:cNvPr id="16" name="2 Subtítulo">
            <a:extLst>
              <a:ext uri="{FF2B5EF4-FFF2-40B4-BE49-F238E27FC236}">
                <a16:creationId xmlns:a16="http://schemas.microsoft.com/office/drawing/2014/main" id="{C181AD83-E973-4960-B888-E868C1CBBE27}"/>
              </a:ext>
            </a:extLst>
          </p:cNvPr>
          <p:cNvSpPr>
            <a:spLocks noGrp="1"/>
          </p:cNvSpPr>
          <p:nvPr>
            <p:ph type="subTitle" idx="1"/>
          </p:nvPr>
        </p:nvSpPr>
        <p:spPr>
          <a:xfrm>
            <a:off x="0" y="6453336"/>
            <a:ext cx="9144000" cy="415498"/>
          </a:xfrm>
        </p:spPr>
        <p:txBody>
          <a:bodyPr>
            <a:spAutoFit/>
          </a:bodyPr>
          <a:lstStyle/>
          <a:p>
            <a:r>
              <a:rPr lang="es-MX" sz="900" b="1" dirty="0">
                <a:solidFill>
                  <a:schemeClr val="tx1"/>
                </a:solidFill>
              </a:rPr>
              <a:t>Mantenimiento Industrial de Delicias S DE R L DE CV</a:t>
            </a:r>
            <a:endParaRPr lang="es-MX" sz="900" dirty="0">
              <a:solidFill>
                <a:schemeClr val="tx1"/>
              </a:solidFill>
            </a:endParaRPr>
          </a:p>
          <a:p>
            <a:r>
              <a:rPr lang="es-MX" sz="900" dirty="0">
                <a:solidFill>
                  <a:schemeClr val="tx1"/>
                </a:solidFill>
              </a:rPr>
              <a:t>Calle 20 Norte 515     Fraccionamiento Imperial</a:t>
            </a:r>
            <a:r>
              <a:rPr lang="es-MX" sz="100" dirty="0">
                <a:solidFill>
                  <a:schemeClr val="tx1"/>
                </a:solidFill>
              </a:rPr>
              <a:t>                    </a:t>
            </a:r>
            <a:r>
              <a:rPr lang="es-MX" sz="900" dirty="0">
                <a:solidFill>
                  <a:schemeClr val="tx1"/>
                </a:solidFill>
              </a:rPr>
              <a:t>CP 33030   Tel 639 4740684 </a:t>
            </a:r>
            <a:r>
              <a:rPr lang="es-MX" sz="100" dirty="0">
                <a:solidFill>
                  <a:schemeClr val="tx1"/>
                </a:solidFill>
              </a:rPr>
              <a:t> </a:t>
            </a:r>
            <a:r>
              <a:rPr lang="es-MX" sz="900" dirty="0">
                <a:solidFill>
                  <a:schemeClr val="tx1"/>
                </a:solidFill>
              </a:rPr>
              <a:t>Cd Delicias, Chihuahua México    </a:t>
            </a:r>
            <a:r>
              <a:rPr lang="es-MX" sz="900" dirty="0">
                <a:solidFill>
                  <a:schemeClr val="tx1"/>
                </a:solidFill>
                <a:hlinkClick r:id="rId6"/>
              </a:rPr>
              <a:t>midchihuahua@outlook.com</a:t>
            </a:r>
            <a:endParaRPr lang="es-MX" sz="900" dirty="0">
              <a:solidFill>
                <a:schemeClr val="tx1"/>
              </a:solidFill>
            </a:endParaRPr>
          </a:p>
          <a:p>
            <a:endParaRPr lang="es-MX" sz="100" dirty="0">
              <a:solidFill>
                <a:schemeClr val="tx1"/>
              </a:solidFill>
            </a:endParaRPr>
          </a:p>
        </p:txBody>
      </p:sp>
      <p:sp>
        <p:nvSpPr>
          <p:cNvPr id="17" name="1 Título">
            <a:extLst>
              <a:ext uri="{FF2B5EF4-FFF2-40B4-BE49-F238E27FC236}">
                <a16:creationId xmlns:a16="http://schemas.microsoft.com/office/drawing/2014/main" id="{DB1DFF7A-798C-4E51-AB68-0CC89574E7DD}"/>
              </a:ext>
            </a:extLst>
          </p:cNvPr>
          <p:cNvSpPr txBox="1">
            <a:spLocks/>
          </p:cNvSpPr>
          <p:nvPr/>
        </p:nvSpPr>
        <p:spPr>
          <a:xfrm>
            <a:off x="179512" y="302038"/>
            <a:ext cx="5833526" cy="96672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MX" sz="1800" b="1" dirty="0">
                <a:solidFill>
                  <a:schemeClr val="tx2"/>
                </a:solidFill>
                <a:latin typeface="Comic Sans MS" pitchFamily="66" charset="0"/>
              </a:rPr>
              <a:t>MANTENIMIENTO INDUSTRIAL DE DELICIAS </a:t>
            </a:r>
            <a:br>
              <a:rPr lang="es-MX" sz="1800" b="1" dirty="0">
                <a:solidFill>
                  <a:schemeClr val="tx2"/>
                </a:solidFill>
                <a:latin typeface="Comic Sans MS" pitchFamily="66" charset="0"/>
              </a:rPr>
            </a:br>
            <a:r>
              <a:rPr lang="es-MX" sz="1800" b="1" dirty="0">
                <a:solidFill>
                  <a:schemeClr val="tx2"/>
                </a:solidFill>
                <a:latin typeface="Comic Sans MS" pitchFamily="66" charset="0"/>
              </a:rPr>
              <a:t>S. de R. L. DE C.V.</a:t>
            </a:r>
          </a:p>
        </p:txBody>
      </p:sp>
      <p:pic>
        <p:nvPicPr>
          <p:cNvPr id="18" name="Imagen 17">
            <a:extLst>
              <a:ext uri="{FF2B5EF4-FFF2-40B4-BE49-F238E27FC236}">
                <a16:creationId xmlns:a16="http://schemas.microsoft.com/office/drawing/2014/main" id="{5BAB784E-D134-4127-9D41-00483074481C}"/>
              </a:ext>
            </a:extLst>
          </p:cNvPr>
          <p:cNvPicPr>
            <a:picLocks noChangeAspect="1"/>
          </p:cNvPicPr>
          <p:nvPr/>
        </p:nvPicPr>
        <p:blipFill rotWithShape="1">
          <a:blip r:embed="rId7" cstate="screen">
            <a:extLst>
              <a:ext uri="{28A0092B-C50C-407E-A947-70E740481C1C}">
                <a14:useLocalDpi xmlns:a14="http://schemas.microsoft.com/office/drawing/2010/main"/>
              </a:ext>
            </a:extLst>
          </a:blip>
          <a:srcRect t="18976" r="3911" b="10016"/>
          <a:stretch/>
        </p:blipFill>
        <p:spPr>
          <a:xfrm>
            <a:off x="6156176" y="284874"/>
            <a:ext cx="2442930" cy="1015468"/>
          </a:xfrm>
          <a:prstGeom prst="rect">
            <a:avLst/>
          </a:prstGeom>
        </p:spPr>
      </p:pic>
      <p:pic>
        <p:nvPicPr>
          <p:cNvPr id="3074" name="Picture 2" descr="Imagen relacionada">
            <a:extLst>
              <a:ext uri="{FF2B5EF4-FFF2-40B4-BE49-F238E27FC236}">
                <a16:creationId xmlns:a16="http://schemas.microsoft.com/office/drawing/2014/main" id="{7A6BEF92-95C7-41F9-8A2D-66E2349B29A8}"/>
              </a:ext>
            </a:extLst>
          </p:cNvPr>
          <p:cNvPicPr>
            <a:picLocks noChangeAspect="1" noChangeArrowheads="1"/>
          </p:cNvPicPr>
          <p:nvPr/>
        </p:nvPicPr>
        <p:blipFill>
          <a:blip r:embed="rId8" cstate="screen">
            <a:extLst>
              <a:ext uri="{28A0092B-C50C-407E-A947-70E740481C1C}">
                <a14:useLocalDpi xmlns:a14="http://schemas.microsoft.com/office/drawing/2010/main"/>
              </a:ext>
            </a:extLst>
          </a:blip>
          <a:srcRect/>
          <a:stretch>
            <a:fillRect/>
          </a:stretch>
        </p:blipFill>
        <p:spPr bwMode="auto">
          <a:xfrm>
            <a:off x="7154885" y="5048627"/>
            <a:ext cx="1439714" cy="8715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Tabla"/>
          <p:cNvGraphicFramePr>
            <a:graphicFrameLocks noGrp="1"/>
          </p:cNvGraphicFramePr>
          <p:nvPr/>
        </p:nvGraphicFramePr>
        <p:xfrm>
          <a:off x="1524000" y="1397000"/>
          <a:ext cx="6096000" cy="2608064"/>
        </p:xfrm>
        <a:graphic>
          <a:graphicData uri="http://schemas.openxmlformats.org/drawingml/2006/table">
            <a:tbl>
              <a:tblPr firstRow="1" bandRow="1">
                <a:tableStyleId>{2D5ABB26-0587-4C30-8999-92F81FD0307C}</a:tableStyleId>
              </a:tblPr>
              <a:tblGrid>
                <a:gridCol w="6096000">
                  <a:extLst>
                    <a:ext uri="{9D8B030D-6E8A-4147-A177-3AD203B41FA5}">
                      <a16:colId xmlns:a16="http://schemas.microsoft.com/office/drawing/2014/main" val="20000"/>
                    </a:ext>
                  </a:extLst>
                </a:gridCol>
              </a:tblGrid>
              <a:tr h="2608064">
                <a:tc>
                  <a:txBody>
                    <a:bodyPr/>
                    <a:lstStyle/>
                    <a:p>
                      <a:endParaRPr lang="es-MX" dirty="0"/>
                    </a:p>
                  </a:txBody>
                  <a:tcPr/>
                </a:tc>
                <a:extLst>
                  <a:ext uri="{0D108BD9-81ED-4DB2-BD59-A6C34878D82A}">
                    <a16:rowId xmlns:a16="http://schemas.microsoft.com/office/drawing/2014/main" val="10000"/>
                  </a:ext>
                </a:extLst>
              </a:tr>
            </a:tbl>
          </a:graphicData>
        </a:graphic>
      </p:graphicFrame>
      <p:graphicFrame>
        <p:nvGraphicFramePr>
          <p:cNvPr id="6" name="5 Tabla"/>
          <p:cNvGraphicFramePr>
            <a:graphicFrameLocks noGrp="1"/>
          </p:cNvGraphicFramePr>
          <p:nvPr/>
        </p:nvGraphicFramePr>
        <p:xfrm>
          <a:off x="1524000" y="1397000"/>
          <a:ext cx="6096000" cy="2896096"/>
        </p:xfrm>
        <a:graphic>
          <a:graphicData uri="http://schemas.openxmlformats.org/drawingml/2006/table">
            <a:tbl>
              <a:tblPr firstRow="1" bandRow="1">
                <a:tableStyleId>{2D5ABB26-0587-4C30-8999-92F81FD0307C}</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289609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MX" dirty="0"/>
                    </a:p>
                  </a:txBody>
                  <a:tcPr/>
                </a:tc>
                <a:tc>
                  <a:txBody>
                    <a:bodyPr/>
                    <a:lstStyle/>
                    <a:p>
                      <a:endParaRPr lang="es-MX" dirty="0"/>
                    </a:p>
                  </a:txBody>
                  <a:tcPr/>
                </a:tc>
                <a:extLst>
                  <a:ext uri="{0D108BD9-81ED-4DB2-BD59-A6C34878D82A}">
                    <a16:rowId xmlns:a16="http://schemas.microsoft.com/office/drawing/2014/main" val="10000"/>
                  </a:ext>
                </a:extLst>
              </a:tr>
            </a:tbl>
          </a:graphicData>
        </a:graphic>
      </p:graphicFrame>
      <p:sp>
        <p:nvSpPr>
          <p:cNvPr id="9" name="Rectangle 3"/>
          <p:cNvSpPr txBox="1">
            <a:spLocks noChangeArrowheads="1"/>
          </p:cNvSpPr>
          <p:nvPr/>
        </p:nvSpPr>
        <p:spPr>
          <a:xfrm>
            <a:off x="0" y="3003973"/>
            <a:ext cx="5724128" cy="1797739"/>
          </a:xfrm>
          <a:prstGeom prst="rect">
            <a:avLst/>
          </a:prstGeom>
        </p:spPr>
        <p:txBody>
          <a:bodyPr vert="horz" lIns="91440" tIns="45720" rIns="91440" bIns="45720" rtlCol="0">
            <a:normAutofit/>
          </a:bodyPr>
          <a:lstStyle/>
          <a:p>
            <a:pPr lvl="1">
              <a:lnSpc>
                <a:spcPct val="90000"/>
              </a:lnSpc>
              <a:spcBef>
                <a:spcPct val="20000"/>
              </a:spcBef>
              <a:defRPr/>
            </a:pPr>
            <a:r>
              <a:rPr lang="es-ES_tradnl" dirty="0">
                <a:latin typeface="Comic Sans MS" pitchFamily="66" charset="0"/>
              </a:rPr>
              <a:t>4 Camioneta Pick-Up 1.5 TN.</a:t>
            </a:r>
          </a:p>
          <a:p>
            <a:pPr lvl="1">
              <a:lnSpc>
                <a:spcPct val="90000"/>
              </a:lnSpc>
              <a:spcBef>
                <a:spcPct val="20000"/>
              </a:spcBef>
              <a:defRPr/>
            </a:pPr>
            <a:r>
              <a:rPr lang="es-ES_tradnl" dirty="0">
                <a:latin typeface="Comic Sans MS" pitchFamily="66" charset="0"/>
              </a:rPr>
              <a:t>2 Camioneta Tipo </a:t>
            </a:r>
            <a:r>
              <a:rPr lang="es-ES_tradnl" dirty="0" err="1">
                <a:latin typeface="Comic Sans MS" pitchFamily="66" charset="0"/>
              </a:rPr>
              <a:t>Suburban</a:t>
            </a:r>
            <a:r>
              <a:rPr lang="es-ES_tradnl" dirty="0">
                <a:latin typeface="Comic Sans MS" pitchFamily="66" charset="0"/>
              </a:rPr>
              <a:t>.</a:t>
            </a:r>
          </a:p>
          <a:p>
            <a:pPr marL="457200" marR="0" lvl="1" indent="0" defTabSz="914400" rtl="0" eaLnBrk="1" fontAlgn="auto" latinLnBrk="0" hangingPunct="1">
              <a:lnSpc>
                <a:spcPct val="90000"/>
              </a:lnSpc>
              <a:spcBef>
                <a:spcPct val="20000"/>
              </a:spcBef>
              <a:spcAft>
                <a:spcPts val="0"/>
              </a:spcAft>
              <a:buClrTx/>
              <a:buSzTx/>
              <a:buFont typeface="Arial" pitchFamily="34" charset="0"/>
              <a:buNone/>
              <a:tabLst/>
              <a:defRPr/>
            </a:pPr>
            <a:r>
              <a:rPr lang="es-ES_tradnl" dirty="0">
                <a:latin typeface="Comic Sans MS" pitchFamily="66" charset="0"/>
              </a:rPr>
              <a:t>1 Compresor de Aire 250 PCM. Mod. 2006.</a:t>
            </a:r>
            <a:endParaRPr kumimoji="0" lang="es-ES_tradnl" sz="1800" b="0" i="0" u="none" strike="noStrike" kern="1200" cap="none" spc="0" normalizeH="0" baseline="0" noProof="0" dirty="0">
              <a:ln>
                <a:noFill/>
              </a:ln>
              <a:effectLst/>
              <a:uLnTx/>
              <a:uFillTx/>
              <a:latin typeface="Comic Sans MS" pitchFamily="66" charset="0"/>
            </a:endParaRPr>
          </a:p>
          <a:p>
            <a:pPr lvl="1">
              <a:lnSpc>
                <a:spcPct val="90000"/>
              </a:lnSpc>
              <a:spcBef>
                <a:spcPct val="20000"/>
              </a:spcBef>
              <a:defRPr/>
            </a:pPr>
            <a:r>
              <a:rPr lang="es-ES_tradnl" dirty="0">
                <a:latin typeface="Comic Sans MS" pitchFamily="66" charset="0"/>
              </a:rPr>
              <a:t>1 Compresor de Aire 185 PCM. Mod. 2007.</a:t>
            </a:r>
          </a:p>
          <a:p>
            <a:pPr marL="457200" marR="0" lvl="1" indent="0" defTabSz="914400" rtl="0" eaLnBrk="1" fontAlgn="auto" latinLnBrk="0" hangingPunct="1">
              <a:lnSpc>
                <a:spcPct val="90000"/>
              </a:lnSpc>
              <a:spcBef>
                <a:spcPct val="20000"/>
              </a:spcBef>
              <a:spcAft>
                <a:spcPts val="0"/>
              </a:spcAft>
              <a:buClrTx/>
              <a:buSzTx/>
              <a:buFont typeface="Arial" pitchFamily="34" charset="0"/>
              <a:buNone/>
              <a:tabLst/>
              <a:defRPr/>
            </a:pPr>
            <a:r>
              <a:rPr kumimoji="0" lang="es-ES_tradnl" sz="1800" b="0" i="0" u="none" strike="noStrike" kern="1200" cap="none" spc="0" normalizeH="0" baseline="0" noProof="0" dirty="0">
                <a:ln>
                  <a:noFill/>
                </a:ln>
                <a:effectLst/>
                <a:uLnTx/>
                <a:uFillTx/>
                <a:latin typeface="Comic Sans MS" pitchFamily="66" charset="0"/>
              </a:rPr>
              <a:t>8 Maquina de Soldar C.</a:t>
            </a:r>
            <a:r>
              <a:rPr kumimoji="0" lang="es-ES_tradnl" sz="1800" b="0" i="0" u="none" strike="noStrike" kern="1200" cap="none" spc="0" normalizeH="0" noProof="0" dirty="0">
                <a:ln>
                  <a:noFill/>
                </a:ln>
                <a:effectLst/>
                <a:uLnTx/>
                <a:uFillTx/>
                <a:latin typeface="Comic Sans MS" pitchFamily="66" charset="0"/>
              </a:rPr>
              <a:t> Interna 300 </a:t>
            </a:r>
            <a:r>
              <a:rPr kumimoji="0" lang="es-ES_tradnl" sz="1800" b="0" i="0" u="none" strike="noStrike" kern="1200" cap="none" spc="0" normalizeH="0" noProof="0" dirty="0" err="1">
                <a:ln>
                  <a:noFill/>
                </a:ln>
                <a:effectLst/>
                <a:uLnTx/>
                <a:uFillTx/>
                <a:latin typeface="Comic Sans MS" pitchFamily="66" charset="0"/>
              </a:rPr>
              <a:t>Amps</a:t>
            </a:r>
            <a:r>
              <a:rPr kumimoji="0" lang="es-ES_tradnl" sz="1800" b="0" i="0" u="none" strike="noStrike" kern="1200" cap="none" spc="0" normalizeH="0" noProof="0" dirty="0">
                <a:ln>
                  <a:noFill/>
                </a:ln>
                <a:effectLst/>
                <a:uLnTx/>
                <a:uFillTx/>
                <a:latin typeface="Comic Sans MS" pitchFamily="66" charset="0"/>
              </a:rPr>
              <a:t>.</a:t>
            </a:r>
            <a:endParaRPr kumimoji="0" lang="es-ES_tradnl" sz="1800" b="0" i="0" u="none" strike="noStrike" kern="1200" cap="none" spc="0" normalizeH="0" baseline="0" noProof="0" dirty="0">
              <a:ln>
                <a:noFill/>
              </a:ln>
              <a:effectLst/>
              <a:uLnTx/>
              <a:uFillTx/>
              <a:latin typeface="Comic Sans MS" pitchFamily="66" charset="0"/>
            </a:endParaRPr>
          </a:p>
        </p:txBody>
      </p:sp>
      <p:sp>
        <p:nvSpPr>
          <p:cNvPr id="11" name="Rectangle 2"/>
          <p:cNvSpPr txBox="1">
            <a:spLocks noChangeArrowheads="1"/>
          </p:cNvSpPr>
          <p:nvPr/>
        </p:nvSpPr>
        <p:spPr>
          <a:xfrm>
            <a:off x="1547402" y="1935345"/>
            <a:ext cx="3526160" cy="399256"/>
          </a:xfrm>
          <a:prstGeom prst="rect">
            <a:avLst/>
          </a:prstGeom>
        </p:spPr>
        <p:txBody>
          <a:bodyPr vert="horz" lIns="91440" tIns="45720" rIns="91440" bIns="45720" rtlCol="0" anchor="ctr">
            <a:normAutofit fontScale="5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_tradnl" sz="4400" b="0" i="0" u="none" strike="noStrike" kern="1200" cap="none" spc="0" normalizeH="0" baseline="0" noProof="0" dirty="0">
                <a:ln>
                  <a:noFill/>
                </a:ln>
                <a:solidFill>
                  <a:srgbClr val="C00000"/>
                </a:solidFill>
                <a:effectLst/>
                <a:uLnTx/>
                <a:uFillTx/>
                <a:latin typeface="Comic Sans MS" pitchFamily="66" charset="0"/>
                <a:ea typeface="+mj-ea"/>
                <a:cs typeface="+mj-cs"/>
              </a:rPr>
              <a:t>Maquinaria-Equipo</a:t>
            </a:r>
            <a:endParaRPr kumimoji="0" lang="es-ES" sz="4400" b="0" i="0" u="none" strike="noStrike" kern="1200" cap="none" spc="0" normalizeH="0" baseline="0" noProof="0" dirty="0">
              <a:ln>
                <a:noFill/>
              </a:ln>
              <a:solidFill>
                <a:srgbClr val="C00000"/>
              </a:solidFill>
              <a:effectLst/>
              <a:uLnTx/>
              <a:uFillTx/>
              <a:latin typeface="Comic Sans MS" pitchFamily="66" charset="0"/>
              <a:ea typeface="+mj-ea"/>
              <a:cs typeface="+mj-cs"/>
            </a:endParaRPr>
          </a:p>
        </p:txBody>
      </p:sp>
      <p:pic>
        <p:nvPicPr>
          <p:cNvPr id="94209" name="Picture 1" descr="C:\fotos_n_8_20_agosto_2011\Cámara\201107\201107A1\25072011718.jpg"/>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6970983" y="3905371"/>
            <a:ext cx="1628121" cy="797518"/>
          </a:xfrm>
          <a:prstGeom prst="rect">
            <a:avLst/>
          </a:prstGeom>
          <a:noFill/>
        </p:spPr>
      </p:pic>
      <p:pic>
        <p:nvPicPr>
          <p:cNvPr id="1026" name="Picture 2" descr="C:\fotos_coapechaca_IV\100_FUJI\DSCF0610.JPG"/>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6970985" y="1998167"/>
            <a:ext cx="1628121" cy="858074"/>
          </a:xfrm>
          <a:prstGeom prst="rect">
            <a:avLst/>
          </a:prstGeom>
          <a:noFill/>
        </p:spPr>
      </p:pic>
      <p:sp>
        <p:nvSpPr>
          <p:cNvPr id="14" name="2 Subtítulo">
            <a:extLst>
              <a:ext uri="{FF2B5EF4-FFF2-40B4-BE49-F238E27FC236}">
                <a16:creationId xmlns:a16="http://schemas.microsoft.com/office/drawing/2014/main" id="{182DC8CF-7571-4625-BC6F-3AE302865B78}"/>
              </a:ext>
            </a:extLst>
          </p:cNvPr>
          <p:cNvSpPr txBox="1">
            <a:spLocks/>
          </p:cNvSpPr>
          <p:nvPr/>
        </p:nvSpPr>
        <p:spPr>
          <a:xfrm>
            <a:off x="0" y="6453336"/>
            <a:ext cx="9144000" cy="415498"/>
          </a:xfrm>
          <a:prstGeom prst="rect">
            <a:avLst/>
          </a:prstGeom>
        </p:spPr>
        <p:txBody>
          <a:bodyPr vert="horz" lIns="91440" tIns="45720" rIns="91440" bIns="45720" rtlCol="0">
            <a:sp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MX" sz="900" b="1" dirty="0">
                <a:solidFill>
                  <a:schemeClr val="tx1"/>
                </a:solidFill>
              </a:rPr>
              <a:t>Mantenimiento Industrial de Delicias S DE R L DE CV</a:t>
            </a:r>
            <a:endParaRPr lang="es-MX" sz="900" dirty="0">
              <a:solidFill>
                <a:schemeClr val="tx1"/>
              </a:solidFill>
            </a:endParaRPr>
          </a:p>
          <a:p>
            <a:r>
              <a:rPr lang="es-MX" sz="900" dirty="0">
                <a:solidFill>
                  <a:schemeClr val="tx1"/>
                </a:solidFill>
              </a:rPr>
              <a:t>Calle 20 Norte 515     Fraccionamiento Imperial</a:t>
            </a:r>
            <a:r>
              <a:rPr lang="es-MX" sz="100" dirty="0">
                <a:solidFill>
                  <a:schemeClr val="tx1"/>
                </a:solidFill>
              </a:rPr>
              <a:t>                    </a:t>
            </a:r>
            <a:r>
              <a:rPr lang="es-MX" sz="900" dirty="0">
                <a:solidFill>
                  <a:schemeClr val="tx1"/>
                </a:solidFill>
              </a:rPr>
              <a:t>CP 33030   Tel 639 4740684 </a:t>
            </a:r>
            <a:r>
              <a:rPr lang="es-MX" sz="100" dirty="0">
                <a:solidFill>
                  <a:schemeClr val="tx1"/>
                </a:solidFill>
              </a:rPr>
              <a:t> </a:t>
            </a:r>
            <a:r>
              <a:rPr lang="es-MX" sz="900" dirty="0">
                <a:solidFill>
                  <a:schemeClr val="tx1"/>
                </a:solidFill>
              </a:rPr>
              <a:t>Cd Delicias, Chihuahua México    </a:t>
            </a:r>
            <a:r>
              <a:rPr lang="es-MX" sz="900" dirty="0">
                <a:solidFill>
                  <a:schemeClr val="tx1"/>
                </a:solidFill>
                <a:hlinkClick r:id="rId5"/>
              </a:rPr>
              <a:t>midchihuahua@outlook.com</a:t>
            </a:r>
            <a:endParaRPr lang="es-MX" sz="900" dirty="0">
              <a:solidFill>
                <a:schemeClr val="tx1"/>
              </a:solidFill>
            </a:endParaRPr>
          </a:p>
          <a:p>
            <a:endParaRPr lang="es-MX" sz="100" dirty="0">
              <a:solidFill>
                <a:schemeClr val="tx1"/>
              </a:solidFill>
            </a:endParaRPr>
          </a:p>
        </p:txBody>
      </p:sp>
      <p:sp>
        <p:nvSpPr>
          <p:cNvPr id="15" name="1 Título">
            <a:extLst>
              <a:ext uri="{FF2B5EF4-FFF2-40B4-BE49-F238E27FC236}">
                <a16:creationId xmlns:a16="http://schemas.microsoft.com/office/drawing/2014/main" id="{DADB7B54-2517-49C3-B200-BB16C81586EE}"/>
              </a:ext>
            </a:extLst>
          </p:cNvPr>
          <p:cNvSpPr txBox="1">
            <a:spLocks/>
          </p:cNvSpPr>
          <p:nvPr/>
        </p:nvSpPr>
        <p:spPr>
          <a:xfrm>
            <a:off x="179512" y="302038"/>
            <a:ext cx="5833526" cy="96672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MX" sz="1800" b="1" dirty="0">
                <a:solidFill>
                  <a:schemeClr val="tx2"/>
                </a:solidFill>
                <a:latin typeface="Comic Sans MS" pitchFamily="66" charset="0"/>
              </a:rPr>
              <a:t>MANTENIMIENTO INDUSTRIAL DE DELICIAS </a:t>
            </a:r>
            <a:br>
              <a:rPr lang="es-MX" sz="1800" b="1" dirty="0">
                <a:solidFill>
                  <a:schemeClr val="tx2"/>
                </a:solidFill>
                <a:latin typeface="Comic Sans MS" pitchFamily="66" charset="0"/>
              </a:rPr>
            </a:br>
            <a:r>
              <a:rPr lang="es-MX" sz="1800" b="1" dirty="0">
                <a:solidFill>
                  <a:schemeClr val="tx2"/>
                </a:solidFill>
                <a:latin typeface="Comic Sans MS" pitchFamily="66" charset="0"/>
              </a:rPr>
              <a:t>S. de R. L. DE C.V.</a:t>
            </a:r>
          </a:p>
        </p:txBody>
      </p:sp>
      <p:pic>
        <p:nvPicPr>
          <p:cNvPr id="16" name="Imagen 15">
            <a:extLst>
              <a:ext uri="{FF2B5EF4-FFF2-40B4-BE49-F238E27FC236}">
                <a16:creationId xmlns:a16="http://schemas.microsoft.com/office/drawing/2014/main" id="{6C665590-FDDF-4F06-8121-CD650DD1DFB1}"/>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t="18976" r="3911" b="10016"/>
          <a:stretch/>
        </p:blipFill>
        <p:spPr>
          <a:xfrm>
            <a:off x="6156176" y="284874"/>
            <a:ext cx="2442930" cy="1015468"/>
          </a:xfrm>
          <a:prstGeom prst="rect">
            <a:avLst/>
          </a:prstGeom>
        </p:spPr>
      </p:pic>
      <p:pic>
        <p:nvPicPr>
          <p:cNvPr id="8" name="Picture 2" descr="Resultado de imagen para compresores">
            <a:extLst>
              <a:ext uri="{FF2B5EF4-FFF2-40B4-BE49-F238E27FC236}">
                <a16:creationId xmlns:a16="http://schemas.microsoft.com/office/drawing/2014/main" id="{23BA5BA7-3465-4F68-A664-F1BB67BCE0F4}"/>
              </a:ext>
            </a:extLst>
          </p:cNvPr>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6970983" y="2952899"/>
            <a:ext cx="1628121" cy="84865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Resultado de imagen para pickup en obra">
            <a:extLst>
              <a:ext uri="{FF2B5EF4-FFF2-40B4-BE49-F238E27FC236}">
                <a16:creationId xmlns:a16="http://schemas.microsoft.com/office/drawing/2014/main" id="{BD0DE2DB-93C0-4AF5-9701-8EE2FBBEC833}"/>
              </a:ext>
            </a:extLst>
          </p:cNvPr>
          <p:cNvPicPr>
            <a:picLocks noChangeAspect="1" noChangeArrowheads="1"/>
          </p:cNvPicPr>
          <p:nvPr/>
        </p:nvPicPr>
        <p:blipFill>
          <a:blip r:embed="rId8" cstate="screen">
            <a:extLst>
              <a:ext uri="{28A0092B-C50C-407E-A947-70E740481C1C}">
                <a14:useLocalDpi xmlns:a14="http://schemas.microsoft.com/office/drawing/2010/main"/>
              </a:ext>
            </a:extLst>
          </a:blip>
          <a:srcRect/>
          <a:stretch>
            <a:fillRect/>
          </a:stretch>
        </p:blipFill>
        <p:spPr bwMode="auto">
          <a:xfrm>
            <a:off x="6970983" y="4894263"/>
            <a:ext cx="1647120" cy="95473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Tabla"/>
          <p:cNvGraphicFramePr>
            <a:graphicFrameLocks noGrp="1"/>
          </p:cNvGraphicFramePr>
          <p:nvPr/>
        </p:nvGraphicFramePr>
        <p:xfrm>
          <a:off x="1524000" y="1397000"/>
          <a:ext cx="6096000" cy="2608064"/>
        </p:xfrm>
        <a:graphic>
          <a:graphicData uri="http://schemas.openxmlformats.org/drawingml/2006/table">
            <a:tbl>
              <a:tblPr firstRow="1" bandRow="1">
                <a:tableStyleId>{2D5ABB26-0587-4C30-8999-92F81FD0307C}</a:tableStyleId>
              </a:tblPr>
              <a:tblGrid>
                <a:gridCol w="6096000">
                  <a:extLst>
                    <a:ext uri="{9D8B030D-6E8A-4147-A177-3AD203B41FA5}">
                      <a16:colId xmlns:a16="http://schemas.microsoft.com/office/drawing/2014/main" val="20000"/>
                    </a:ext>
                  </a:extLst>
                </a:gridCol>
              </a:tblGrid>
              <a:tr h="2608064">
                <a:tc>
                  <a:txBody>
                    <a:bodyPr/>
                    <a:lstStyle/>
                    <a:p>
                      <a:endParaRPr lang="es-MX" dirty="0"/>
                    </a:p>
                  </a:txBody>
                  <a:tcPr/>
                </a:tc>
                <a:extLst>
                  <a:ext uri="{0D108BD9-81ED-4DB2-BD59-A6C34878D82A}">
                    <a16:rowId xmlns:a16="http://schemas.microsoft.com/office/drawing/2014/main" val="10000"/>
                  </a:ext>
                </a:extLst>
              </a:tr>
            </a:tbl>
          </a:graphicData>
        </a:graphic>
      </p:graphicFrame>
      <p:graphicFrame>
        <p:nvGraphicFramePr>
          <p:cNvPr id="6" name="5 Tabla"/>
          <p:cNvGraphicFramePr>
            <a:graphicFrameLocks noGrp="1"/>
          </p:cNvGraphicFramePr>
          <p:nvPr/>
        </p:nvGraphicFramePr>
        <p:xfrm>
          <a:off x="1524000" y="1268760"/>
          <a:ext cx="6096000" cy="3024336"/>
        </p:xfrm>
        <a:graphic>
          <a:graphicData uri="http://schemas.openxmlformats.org/drawingml/2006/table">
            <a:tbl>
              <a:tblPr firstRow="1" bandRow="1">
                <a:tableStyleId>{2D5ABB26-0587-4C30-8999-92F81FD0307C}</a:tableStyleId>
              </a:tblPr>
              <a:tblGrid>
                <a:gridCol w="3048000">
                  <a:extLst>
                    <a:ext uri="{9D8B030D-6E8A-4147-A177-3AD203B41FA5}">
                      <a16:colId xmlns:a16="http://schemas.microsoft.com/office/drawing/2014/main" val="20000"/>
                    </a:ext>
                  </a:extLst>
                </a:gridCol>
                <a:gridCol w="3048000">
                  <a:extLst>
                    <a:ext uri="{9D8B030D-6E8A-4147-A177-3AD203B41FA5}">
                      <a16:colId xmlns:a16="http://schemas.microsoft.com/office/drawing/2014/main" val="20001"/>
                    </a:ext>
                  </a:extLst>
                </a:gridCol>
              </a:tblGrid>
              <a:tr h="30243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MX" dirty="0"/>
                    </a:p>
                  </a:txBody>
                  <a:tcPr/>
                </a:tc>
                <a:tc>
                  <a:txBody>
                    <a:bodyPr/>
                    <a:lstStyle/>
                    <a:p>
                      <a:endParaRPr lang="es-MX" dirty="0"/>
                    </a:p>
                  </a:txBody>
                  <a:tcPr/>
                </a:tc>
                <a:extLst>
                  <a:ext uri="{0D108BD9-81ED-4DB2-BD59-A6C34878D82A}">
                    <a16:rowId xmlns:a16="http://schemas.microsoft.com/office/drawing/2014/main" val="10000"/>
                  </a:ext>
                </a:extLst>
              </a:tr>
            </a:tbl>
          </a:graphicData>
        </a:graphic>
      </p:graphicFrame>
      <p:sp>
        <p:nvSpPr>
          <p:cNvPr id="7" name="Rectangle 3"/>
          <p:cNvSpPr txBox="1">
            <a:spLocks noChangeArrowheads="1"/>
          </p:cNvSpPr>
          <p:nvPr/>
        </p:nvSpPr>
        <p:spPr>
          <a:xfrm>
            <a:off x="171580" y="2205608"/>
            <a:ext cx="6564703" cy="4318992"/>
          </a:xfrm>
          <a:prstGeom prst="rect">
            <a:avLst/>
          </a:prstGeom>
        </p:spPr>
        <p:txBody>
          <a:bodyPr vert="horz" lIns="91440" tIns="45720" rIns="91440" bIns="45720" rtlCol="0">
            <a:normAutofit/>
          </a:bodyPr>
          <a:lstStyle/>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lang="es-ES_tradnl" sz="2000" dirty="0">
                <a:latin typeface="Comic Sans MS" pitchFamily="66" charset="0"/>
              </a:rPr>
              <a:t>Adecuación</a:t>
            </a:r>
            <a:r>
              <a:rPr kumimoji="0" lang="es-ES_tradnl" sz="2000" i="0" u="none" strike="noStrike" kern="1200" cap="none" spc="0" normalizeH="0" baseline="0" noProof="0" dirty="0">
                <a:ln>
                  <a:noFill/>
                </a:ln>
                <a:effectLst/>
                <a:uLnTx/>
                <a:uFillTx/>
                <a:latin typeface="Comic Sans MS" pitchFamily="66" charset="0"/>
              </a:rPr>
              <a:t> de Plantas Industriales:</a:t>
            </a:r>
          </a:p>
          <a:p>
            <a:pPr marL="457200" marR="0" lvl="1" indent="0" defTabSz="914400" rtl="0" eaLnBrk="1" fontAlgn="auto" latinLnBrk="0" hangingPunct="1">
              <a:lnSpc>
                <a:spcPct val="90000"/>
              </a:lnSpc>
              <a:spcBef>
                <a:spcPct val="20000"/>
              </a:spcBef>
              <a:spcAft>
                <a:spcPts val="0"/>
              </a:spcAft>
              <a:buClrTx/>
              <a:buSzTx/>
              <a:buFont typeface="Arial" pitchFamily="34" charset="0"/>
              <a:buNone/>
              <a:tabLst/>
              <a:defRPr/>
            </a:pPr>
            <a:r>
              <a:rPr kumimoji="0" lang="es-ES" i="0" u="none" strike="noStrike" kern="1200" cap="none" spc="0" normalizeH="0" baseline="0" noProof="0" dirty="0">
                <a:ln>
                  <a:noFill/>
                </a:ln>
                <a:effectLst/>
                <a:uLnTx/>
                <a:uFillTx/>
                <a:latin typeface="Comic Sans MS" pitchFamily="66" charset="0"/>
              </a:rPr>
              <a:t>Civil, Mecánica, Tubería, Eléctrica e Instrumentación.</a:t>
            </a: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kumimoji="0" lang="es-ES" sz="2000" i="0" u="none" strike="noStrike" kern="1200" cap="none" spc="0" normalizeH="0" baseline="0" noProof="0" dirty="0">
                <a:ln>
                  <a:noFill/>
                </a:ln>
                <a:effectLst/>
                <a:uLnTx/>
                <a:uFillTx/>
                <a:latin typeface="Comic Sans MS" pitchFamily="66" charset="0"/>
              </a:rPr>
              <a:t>Sistemas PLC_SCADA: Siemens, </a:t>
            </a:r>
            <a:r>
              <a:rPr kumimoji="0" lang="es-ES" sz="2000" i="0" u="none" strike="noStrike" kern="1200" cap="none" spc="0" normalizeH="0" baseline="0" noProof="0" dirty="0" err="1">
                <a:ln>
                  <a:noFill/>
                </a:ln>
                <a:effectLst/>
                <a:uLnTx/>
                <a:uFillTx/>
                <a:latin typeface="Comic Sans MS" pitchFamily="66" charset="0"/>
              </a:rPr>
              <a:t>RockWell</a:t>
            </a:r>
            <a:r>
              <a:rPr kumimoji="0" lang="es-ES" sz="2000" i="0" u="none" strike="noStrike" kern="1200" cap="none" spc="0" normalizeH="0" baseline="0" noProof="0" dirty="0">
                <a:ln>
                  <a:noFill/>
                </a:ln>
                <a:effectLst/>
                <a:uLnTx/>
                <a:uFillTx/>
                <a:latin typeface="Comic Sans MS" pitchFamily="66" charset="0"/>
              </a:rPr>
              <a:t>, </a:t>
            </a:r>
            <a:r>
              <a:rPr kumimoji="0" lang="es-ES" sz="2000" i="0" u="none" strike="noStrike" kern="1200" cap="none" spc="0" normalizeH="0" baseline="0" noProof="0" dirty="0" err="1">
                <a:ln>
                  <a:noFill/>
                </a:ln>
                <a:effectLst/>
                <a:uLnTx/>
                <a:uFillTx/>
                <a:latin typeface="Comic Sans MS" pitchFamily="66" charset="0"/>
              </a:rPr>
              <a:t>Omron</a:t>
            </a:r>
            <a:endParaRPr kumimoji="0" lang="es-ES" sz="2000" i="0" u="none" strike="noStrike" kern="1200" cap="none" spc="0" normalizeH="0" baseline="0" noProof="0" dirty="0">
              <a:ln>
                <a:noFill/>
              </a:ln>
              <a:effectLst/>
              <a:uLnTx/>
              <a:uFillTx/>
              <a:latin typeface="Comic Sans MS" pitchFamily="66" charset="0"/>
            </a:endParaRPr>
          </a:p>
          <a:p>
            <a:pPr marL="457200" marR="0" lvl="1" indent="0" defTabSz="914400" rtl="0" eaLnBrk="1" fontAlgn="auto" latinLnBrk="0" hangingPunct="1">
              <a:lnSpc>
                <a:spcPct val="90000"/>
              </a:lnSpc>
              <a:spcBef>
                <a:spcPct val="20000"/>
              </a:spcBef>
              <a:spcAft>
                <a:spcPts val="0"/>
              </a:spcAft>
              <a:buClrTx/>
              <a:buSzTx/>
              <a:buFont typeface="Arial" pitchFamily="34" charset="0"/>
              <a:buNone/>
              <a:tabLst/>
              <a:defRPr/>
            </a:pPr>
            <a:r>
              <a:rPr kumimoji="0" lang="es-ES" i="0" u="none" strike="noStrike" kern="1200" cap="none" spc="0" normalizeH="0" baseline="0" noProof="0" dirty="0">
                <a:ln>
                  <a:noFill/>
                </a:ln>
                <a:effectLst/>
                <a:uLnTx/>
                <a:uFillTx/>
                <a:latin typeface="Comic Sans MS" pitchFamily="66" charset="0"/>
              </a:rPr>
              <a:t>Ductos, Plantas de Proceso y Medio Ambiente.</a:t>
            </a: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kumimoji="0" lang="es-ES" sz="2000" i="0" u="none" strike="noStrike" kern="1200" cap="none" spc="0" normalizeH="0" baseline="0" noProof="0" dirty="0">
                <a:ln>
                  <a:noFill/>
                </a:ln>
                <a:effectLst/>
                <a:uLnTx/>
                <a:uFillTx/>
                <a:latin typeface="Comic Sans MS" pitchFamily="66" charset="0"/>
              </a:rPr>
              <a:t>Sistemas de Medición Fiscal: Eagle </a:t>
            </a:r>
            <a:r>
              <a:rPr kumimoji="0" lang="es-ES" sz="2000" i="0" u="none" strike="noStrike" kern="1200" cap="none" spc="0" normalizeH="0" baseline="0" noProof="0" dirty="0" err="1">
                <a:ln>
                  <a:noFill/>
                </a:ln>
                <a:effectLst/>
                <a:uLnTx/>
                <a:uFillTx/>
                <a:latin typeface="Comic Sans MS" pitchFamily="66" charset="0"/>
              </a:rPr>
              <a:t>Research</a:t>
            </a:r>
            <a:endParaRPr kumimoji="0" lang="es-ES" sz="2000" i="0" u="none" strike="noStrike" kern="1200" cap="none" spc="0" normalizeH="0" baseline="0" noProof="0" dirty="0">
              <a:ln>
                <a:noFill/>
              </a:ln>
              <a:effectLst/>
              <a:uLnTx/>
              <a:uFillTx/>
              <a:latin typeface="Comic Sans MS" pitchFamily="66" charset="0"/>
            </a:endParaRPr>
          </a:p>
          <a:p>
            <a:pPr marL="457200" marR="0" lvl="1" indent="0" defTabSz="914400" rtl="0" eaLnBrk="1" fontAlgn="auto" latinLnBrk="0" hangingPunct="1">
              <a:lnSpc>
                <a:spcPct val="90000"/>
              </a:lnSpc>
              <a:spcBef>
                <a:spcPct val="20000"/>
              </a:spcBef>
              <a:spcAft>
                <a:spcPts val="0"/>
              </a:spcAft>
              <a:buClrTx/>
              <a:buSzTx/>
              <a:buFont typeface="Arial" pitchFamily="34" charset="0"/>
              <a:buNone/>
              <a:tabLst/>
              <a:defRPr/>
            </a:pPr>
            <a:r>
              <a:rPr kumimoji="0" lang="es-ES" i="0" u="none" strike="noStrike" kern="1200" cap="none" spc="0" normalizeH="0" baseline="0" noProof="0" dirty="0">
                <a:ln>
                  <a:noFill/>
                </a:ln>
                <a:effectLst/>
                <a:uLnTx/>
                <a:uFillTx/>
                <a:latin typeface="Comic Sans MS" pitchFamily="66" charset="0"/>
              </a:rPr>
              <a:t>Líquidos y Gases.</a:t>
            </a: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kumimoji="0" lang="es-ES" sz="2000" i="0" u="none" strike="noStrike" kern="1200" cap="none" spc="0" normalizeH="0" baseline="0" noProof="0" dirty="0">
                <a:ln>
                  <a:noFill/>
                </a:ln>
                <a:effectLst/>
                <a:uLnTx/>
                <a:uFillTx/>
                <a:latin typeface="Comic Sans MS" pitchFamily="66" charset="0"/>
              </a:rPr>
              <a:t>Sistemas de Seguridad </a:t>
            </a:r>
            <a:r>
              <a:rPr kumimoji="0" lang="es-ES" sz="2000" i="0" u="none" strike="noStrike" kern="1200" cap="none" spc="0" normalizeH="0" baseline="0" noProof="0">
                <a:ln>
                  <a:noFill/>
                </a:ln>
                <a:effectLst/>
                <a:uLnTx/>
                <a:uFillTx/>
                <a:latin typeface="Comic Sans MS" pitchFamily="66" charset="0"/>
              </a:rPr>
              <a:t>y Contraincendios: </a:t>
            </a:r>
            <a:r>
              <a:rPr kumimoji="0" lang="es-ES" sz="2000" i="0" u="none" strike="noStrike" kern="1200" cap="none" spc="0" normalizeH="0" baseline="0" noProof="0" dirty="0" err="1">
                <a:ln>
                  <a:noFill/>
                </a:ln>
                <a:effectLst/>
                <a:uLnTx/>
                <a:uFillTx/>
                <a:latin typeface="Comic Sans MS" pitchFamily="66" charset="0"/>
              </a:rPr>
              <a:t>Chirell</a:t>
            </a:r>
            <a:endParaRPr kumimoji="0" lang="es-ES" sz="2000" i="0" u="none" strike="noStrike" kern="1200" cap="none" spc="0" normalizeH="0" baseline="0" noProof="0" dirty="0">
              <a:ln>
                <a:noFill/>
              </a:ln>
              <a:effectLst/>
              <a:uLnTx/>
              <a:uFillTx/>
              <a:latin typeface="Comic Sans MS" pitchFamily="66" charset="0"/>
            </a:endParaRPr>
          </a:p>
          <a:p>
            <a:pPr marL="457200" marR="0" lvl="1" indent="0" defTabSz="914400" rtl="0" eaLnBrk="1" fontAlgn="auto" latinLnBrk="0" hangingPunct="1">
              <a:lnSpc>
                <a:spcPct val="90000"/>
              </a:lnSpc>
              <a:spcBef>
                <a:spcPct val="20000"/>
              </a:spcBef>
              <a:spcAft>
                <a:spcPts val="0"/>
              </a:spcAft>
              <a:buClrTx/>
              <a:buSzTx/>
              <a:buFont typeface="Arial" pitchFamily="34" charset="0"/>
              <a:buNone/>
              <a:tabLst/>
              <a:defRPr/>
            </a:pPr>
            <a:r>
              <a:rPr kumimoji="0" lang="es-ES" i="0" u="none" strike="noStrike" kern="1200" cap="none" spc="0" normalizeH="0" baseline="0" noProof="0" dirty="0">
                <a:ln>
                  <a:noFill/>
                </a:ln>
                <a:effectLst/>
                <a:uLnTx/>
                <a:uFillTx/>
                <a:latin typeface="Comic Sans MS" pitchFamily="66" charset="0"/>
              </a:rPr>
              <a:t>Edificios y Plantas Industriales.</a:t>
            </a: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kumimoji="0" lang="es-ES" sz="2000" i="0" u="none" strike="noStrike" kern="1200" cap="none" spc="0" normalizeH="0" baseline="0" noProof="0" dirty="0">
                <a:ln>
                  <a:noFill/>
                </a:ln>
                <a:effectLst/>
                <a:uLnTx/>
                <a:uFillTx/>
                <a:latin typeface="Comic Sans MS" pitchFamily="66" charset="0"/>
              </a:rPr>
              <a:t>Sistemas de Analizadores: </a:t>
            </a: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kumimoji="0" lang="es-ES" sz="2000" i="0" u="none" strike="noStrike" kern="1200" cap="none" spc="0" normalizeH="0" baseline="0" noProof="0" dirty="0">
                <a:ln>
                  <a:noFill/>
                </a:ln>
                <a:effectLst/>
                <a:uLnTx/>
                <a:uFillTx/>
                <a:latin typeface="Comic Sans MS" pitchFamily="66" charset="0"/>
              </a:rPr>
              <a:t>Mantenimientos</a:t>
            </a:r>
            <a:r>
              <a:rPr kumimoji="0" lang="es-ES" sz="2000" i="0" u="none" strike="noStrike" kern="1200" cap="none" spc="0" normalizeH="0" noProof="0" dirty="0">
                <a:ln>
                  <a:noFill/>
                </a:ln>
                <a:effectLst/>
                <a:uLnTx/>
                <a:uFillTx/>
                <a:latin typeface="Comic Sans MS" pitchFamily="66" charset="0"/>
              </a:rPr>
              <a:t> y</a:t>
            </a:r>
            <a:r>
              <a:rPr kumimoji="0" lang="es-ES" sz="2000" i="0" u="none" strike="noStrike" kern="1200" cap="none" spc="0" normalizeH="0" baseline="0" noProof="0" dirty="0">
                <a:ln>
                  <a:noFill/>
                </a:ln>
                <a:effectLst/>
                <a:uLnTx/>
                <a:uFillTx/>
                <a:latin typeface="Comic Sans MS" pitchFamily="66" charset="0"/>
              </a:rPr>
              <a:t> Retrofit´s de </a:t>
            </a: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kumimoji="0" lang="es-ES" sz="2000" i="0" u="none" strike="noStrike" kern="1200" cap="none" spc="0" normalizeH="0" baseline="0" noProof="0" dirty="0">
                <a:ln>
                  <a:noFill/>
                </a:ln>
                <a:effectLst/>
                <a:uLnTx/>
                <a:uFillTx/>
                <a:latin typeface="Comic Sans MS" pitchFamily="66" charset="0"/>
              </a:rPr>
              <a:t>Instrumentación y Sistemas de Control.</a:t>
            </a:r>
          </a:p>
        </p:txBody>
      </p:sp>
      <p:sp>
        <p:nvSpPr>
          <p:cNvPr id="8" name="Rectangle 2"/>
          <p:cNvSpPr txBox="1">
            <a:spLocks noChangeArrowheads="1"/>
          </p:cNvSpPr>
          <p:nvPr/>
        </p:nvSpPr>
        <p:spPr>
          <a:xfrm>
            <a:off x="1725739" y="1397000"/>
            <a:ext cx="3456384" cy="706217"/>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_tradnl" sz="3200" b="1" i="0" u="none" strike="noStrike" kern="1200" cap="none" spc="0" normalizeH="0" baseline="0" noProof="0" dirty="0">
                <a:ln>
                  <a:noFill/>
                </a:ln>
                <a:solidFill>
                  <a:srgbClr val="C00000"/>
                </a:solidFill>
                <a:effectLst/>
                <a:uLnTx/>
                <a:uFillTx/>
                <a:latin typeface="Comic Sans MS" pitchFamily="66" charset="0"/>
                <a:ea typeface="+mj-ea"/>
                <a:cs typeface="+mj-cs"/>
              </a:rPr>
              <a:t>Actividades</a:t>
            </a:r>
            <a:endParaRPr kumimoji="0" lang="es-ES" sz="3200" b="1" i="0" u="none" strike="noStrike" kern="1200" cap="none" spc="0" normalizeH="0" baseline="0" noProof="0" dirty="0">
              <a:ln>
                <a:noFill/>
              </a:ln>
              <a:solidFill>
                <a:srgbClr val="C00000"/>
              </a:solidFill>
              <a:effectLst/>
              <a:uLnTx/>
              <a:uFillTx/>
              <a:latin typeface="Comic Sans MS" pitchFamily="66" charset="0"/>
              <a:ea typeface="+mj-ea"/>
              <a:cs typeface="+mj-cs"/>
            </a:endParaRPr>
          </a:p>
        </p:txBody>
      </p:sp>
      <p:sp>
        <p:nvSpPr>
          <p:cNvPr id="13" name="2 Subtítulo">
            <a:extLst>
              <a:ext uri="{FF2B5EF4-FFF2-40B4-BE49-F238E27FC236}">
                <a16:creationId xmlns:a16="http://schemas.microsoft.com/office/drawing/2014/main" id="{371993E2-A2E1-4F25-9F25-6BB48928802C}"/>
              </a:ext>
            </a:extLst>
          </p:cNvPr>
          <p:cNvSpPr txBox="1">
            <a:spLocks/>
          </p:cNvSpPr>
          <p:nvPr/>
        </p:nvSpPr>
        <p:spPr>
          <a:xfrm>
            <a:off x="0" y="6453336"/>
            <a:ext cx="9144000" cy="415498"/>
          </a:xfrm>
          <a:prstGeom prst="rect">
            <a:avLst/>
          </a:prstGeom>
        </p:spPr>
        <p:txBody>
          <a:bodyPr vert="horz" lIns="91440" tIns="45720" rIns="91440" bIns="45720" rtlCol="0">
            <a:sp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MX" sz="900" b="1" dirty="0">
                <a:solidFill>
                  <a:schemeClr val="tx1"/>
                </a:solidFill>
              </a:rPr>
              <a:t>Mantenimiento Industrial de Delicias S DE R L DE CV</a:t>
            </a:r>
            <a:endParaRPr lang="es-MX" sz="900" dirty="0">
              <a:solidFill>
                <a:schemeClr val="tx1"/>
              </a:solidFill>
            </a:endParaRPr>
          </a:p>
          <a:p>
            <a:r>
              <a:rPr lang="es-MX" sz="900" dirty="0">
                <a:solidFill>
                  <a:schemeClr val="tx1"/>
                </a:solidFill>
              </a:rPr>
              <a:t>Calle 20 Norte 515     Fraccionamiento Imperial</a:t>
            </a:r>
            <a:r>
              <a:rPr lang="es-MX" sz="100" dirty="0">
                <a:solidFill>
                  <a:schemeClr val="tx1"/>
                </a:solidFill>
              </a:rPr>
              <a:t>                    </a:t>
            </a:r>
            <a:r>
              <a:rPr lang="es-MX" sz="900" dirty="0">
                <a:solidFill>
                  <a:schemeClr val="tx1"/>
                </a:solidFill>
              </a:rPr>
              <a:t>CP 33030   Tel 639 4740684 </a:t>
            </a:r>
            <a:r>
              <a:rPr lang="es-MX" sz="100" dirty="0">
                <a:solidFill>
                  <a:schemeClr val="tx1"/>
                </a:solidFill>
              </a:rPr>
              <a:t> </a:t>
            </a:r>
            <a:r>
              <a:rPr lang="es-MX" sz="900" dirty="0">
                <a:solidFill>
                  <a:schemeClr val="tx1"/>
                </a:solidFill>
              </a:rPr>
              <a:t>Cd Delicias, Chihuahua México    </a:t>
            </a:r>
            <a:r>
              <a:rPr lang="es-MX" sz="900" dirty="0">
                <a:solidFill>
                  <a:schemeClr val="tx1"/>
                </a:solidFill>
                <a:hlinkClick r:id="rId3"/>
              </a:rPr>
              <a:t>midchihuahua@outlook.com</a:t>
            </a:r>
            <a:endParaRPr lang="es-MX" sz="900" dirty="0">
              <a:solidFill>
                <a:schemeClr val="tx1"/>
              </a:solidFill>
            </a:endParaRPr>
          </a:p>
          <a:p>
            <a:endParaRPr lang="es-MX" sz="100" dirty="0">
              <a:solidFill>
                <a:schemeClr val="tx1"/>
              </a:solidFill>
            </a:endParaRPr>
          </a:p>
        </p:txBody>
      </p:sp>
      <p:sp>
        <p:nvSpPr>
          <p:cNvPr id="14" name="1 Título">
            <a:extLst>
              <a:ext uri="{FF2B5EF4-FFF2-40B4-BE49-F238E27FC236}">
                <a16:creationId xmlns:a16="http://schemas.microsoft.com/office/drawing/2014/main" id="{C8CD6D2E-3363-4208-8747-66B3A1CC7D5B}"/>
              </a:ext>
            </a:extLst>
          </p:cNvPr>
          <p:cNvSpPr txBox="1">
            <a:spLocks/>
          </p:cNvSpPr>
          <p:nvPr/>
        </p:nvSpPr>
        <p:spPr>
          <a:xfrm>
            <a:off x="179512" y="302038"/>
            <a:ext cx="5833526" cy="96672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MX" sz="1800" b="1" dirty="0">
                <a:solidFill>
                  <a:schemeClr val="tx2"/>
                </a:solidFill>
                <a:latin typeface="Comic Sans MS" pitchFamily="66" charset="0"/>
              </a:rPr>
              <a:t>MANTENIMIENTO INDUSTRIAL DE DELICIAS </a:t>
            </a:r>
            <a:br>
              <a:rPr lang="es-MX" sz="1800" b="1" dirty="0">
                <a:solidFill>
                  <a:schemeClr val="tx2"/>
                </a:solidFill>
                <a:latin typeface="Comic Sans MS" pitchFamily="66" charset="0"/>
              </a:rPr>
            </a:br>
            <a:r>
              <a:rPr lang="es-MX" sz="1800" b="1" dirty="0">
                <a:solidFill>
                  <a:schemeClr val="tx2"/>
                </a:solidFill>
                <a:latin typeface="Comic Sans MS" pitchFamily="66" charset="0"/>
              </a:rPr>
              <a:t>S. de R. L. DE C.V.</a:t>
            </a:r>
          </a:p>
        </p:txBody>
      </p:sp>
      <p:pic>
        <p:nvPicPr>
          <p:cNvPr id="15" name="Imagen 14">
            <a:extLst>
              <a:ext uri="{FF2B5EF4-FFF2-40B4-BE49-F238E27FC236}">
                <a16:creationId xmlns:a16="http://schemas.microsoft.com/office/drawing/2014/main" id="{C2A49220-31B1-43AB-BBD6-29622AA96B12}"/>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t="18976" r="3911" b="10016"/>
          <a:stretch/>
        </p:blipFill>
        <p:spPr>
          <a:xfrm>
            <a:off x="6156176" y="284874"/>
            <a:ext cx="2442930" cy="1015468"/>
          </a:xfrm>
          <a:prstGeom prst="rect">
            <a:avLst/>
          </a:prstGeom>
        </p:spPr>
      </p:pic>
      <p:pic>
        <p:nvPicPr>
          <p:cNvPr id="2050" name="Picture 2" descr="Imagen relacionada">
            <a:extLst>
              <a:ext uri="{FF2B5EF4-FFF2-40B4-BE49-F238E27FC236}">
                <a16:creationId xmlns:a16="http://schemas.microsoft.com/office/drawing/2014/main" id="{F363FE30-D9AD-4200-B085-11CF4BE4FDF5}"/>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799049" y="1785787"/>
            <a:ext cx="1704668" cy="85112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Resultado de imagen para planos electricos">
            <a:extLst>
              <a:ext uri="{FF2B5EF4-FFF2-40B4-BE49-F238E27FC236}">
                <a16:creationId xmlns:a16="http://schemas.microsoft.com/office/drawing/2014/main" id="{75E92D23-677C-4166-9A6B-8298022AAEC3}"/>
              </a:ext>
            </a:extLst>
          </p:cNvPr>
          <p:cNvPicPr>
            <a:picLocks noChangeAspect="1" noChangeArrowheads="1"/>
          </p:cNvPicPr>
          <p:nvPr/>
        </p:nvPicPr>
        <p:blipFill rotWithShape="1">
          <a:blip r:embed="rId6" cstate="screen">
            <a:extLst>
              <a:ext uri="{28A0092B-C50C-407E-A947-70E740481C1C}">
                <a14:useLocalDpi xmlns:a14="http://schemas.microsoft.com/office/drawing/2010/main"/>
              </a:ext>
            </a:extLst>
          </a:blip>
          <a:srcRect b="18864"/>
          <a:stretch/>
        </p:blipFill>
        <p:spPr bwMode="auto">
          <a:xfrm>
            <a:off x="6848939" y="2777381"/>
            <a:ext cx="1654778" cy="904522"/>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Resultado de imagen para hiab en obra">
            <a:extLst>
              <a:ext uri="{FF2B5EF4-FFF2-40B4-BE49-F238E27FC236}">
                <a16:creationId xmlns:a16="http://schemas.microsoft.com/office/drawing/2014/main" id="{CF2E5563-67E0-4D5D-9DD3-F590172D1D81}"/>
              </a:ext>
            </a:extLst>
          </p:cNvPr>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6879781" y="4872020"/>
            <a:ext cx="1578419" cy="970123"/>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Resultado de imagen para sistemas contra incendios">
            <a:extLst>
              <a:ext uri="{FF2B5EF4-FFF2-40B4-BE49-F238E27FC236}">
                <a16:creationId xmlns:a16="http://schemas.microsoft.com/office/drawing/2014/main" id="{49C8A48A-3DA7-430C-91C2-654475BCA7FD}"/>
              </a:ext>
            </a:extLst>
          </p:cNvPr>
          <p:cNvPicPr>
            <a:picLocks noChangeAspect="1" noChangeArrowheads="1"/>
          </p:cNvPicPr>
          <p:nvPr/>
        </p:nvPicPr>
        <p:blipFill>
          <a:blip r:embed="rId8" cstate="screen">
            <a:extLst>
              <a:ext uri="{28A0092B-C50C-407E-A947-70E740481C1C}">
                <a14:useLocalDpi xmlns:a14="http://schemas.microsoft.com/office/drawing/2010/main"/>
              </a:ext>
            </a:extLst>
          </a:blip>
          <a:srcRect/>
          <a:stretch>
            <a:fillRect/>
          </a:stretch>
        </p:blipFill>
        <p:spPr bwMode="auto">
          <a:xfrm>
            <a:off x="6875493" y="3897729"/>
            <a:ext cx="1628223" cy="82904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Tabla"/>
          <p:cNvGraphicFramePr>
            <a:graphicFrameLocks noGrp="1"/>
          </p:cNvGraphicFramePr>
          <p:nvPr/>
        </p:nvGraphicFramePr>
        <p:xfrm>
          <a:off x="1524000" y="1397000"/>
          <a:ext cx="6096000" cy="2608064"/>
        </p:xfrm>
        <a:graphic>
          <a:graphicData uri="http://schemas.openxmlformats.org/drawingml/2006/table">
            <a:tbl>
              <a:tblPr firstRow="1" bandRow="1">
                <a:tableStyleId>{2D5ABB26-0587-4C30-8999-92F81FD0307C}</a:tableStyleId>
              </a:tblPr>
              <a:tblGrid>
                <a:gridCol w="6096000">
                  <a:extLst>
                    <a:ext uri="{9D8B030D-6E8A-4147-A177-3AD203B41FA5}">
                      <a16:colId xmlns:a16="http://schemas.microsoft.com/office/drawing/2014/main" val="20000"/>
                    </a:ext>
                  </a:extLst>
                </a:gridCol>
              </a:tblGrid>
              <a:tr h="2608064">
                <a:tc>
                  <a:txBody>
                    <a:bodyPr/>
                    <a:lstStyle/>
                    <a:p>
                      <a:endParaRPr lang="es-MX" dirty="0"/>
                    </a:p>
                  </a:txBody>
                  <a:tcPr/>
                </a:tc>
                <a:extLst>
                  <a:ext uri="{0D108BD9-81ED-4DB2-BD59-A6C34878D82A}">
                    <a16:rowId xmlns:a16="http://schemas.microsoft.com/office/drawing/2014/main" val="10000"/>
                  </a:ext>
                </a:extLst>
              </a:tr>
            </a:tbl>
          </a:graphicData>
        </a:graphic>
      </p:graphicFrame>
      <p:sp>
        <p:nvSpPr>
          <p:cNvPr id="7" name="Rectangle 2"/>
          <p:cNvSpPr txBox="1">
            <a:spLocks noChangeArrowheads="1"/>
          </p:cNvSpPr>
          <p:nvPr/>
        </p:nvSpPr>
        <p:spPr>
          <a:xfrm>
            <a:off x="560040" y="1554316"/>
            <a:ext cx="7772400" cy="471264"/>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_tradnl" sz="3200" b="1" i="0" u="none" strike="noStrike" kern="1200" cap="none" spc="0" normalizeH="0" baseline="0" noProof="0" dirty="0">
                <a:ln>
                  <a:noFill/>
                </a:ln>
                <a:solidFill>
                  <a:srgbClr val="C00000"/>
                </a:solidFill>
                <a:effectLst/>
                <a:uLnTx/>
                <a:uFillTx/>
                <a:latin typeface="Comic Sans MS" pitchFamily="66" charset="0"/>
                <a:ea typeface="+mj-ea"/>
                <a:cs typeface="+mj-cs"/>
              </a:rPr>
              <a:t>Desarrollo de Proyectos</a:t>
            </a:r>
            <a:endParaRPr kumimoji="0" lang="es-ES" sz="3200" b="1" i="0" u="none" strike="noStrike" kern="1200" cap="none" spc="0" normalizeH="0" baseline="0" noProof="0" dirty="0">
              <a:ln>
                <a:noFill/>
              </a:ln>
              <a:solidFill>
                <a:srgbClr val="C00000"/>
              </a:solidFill>
              <a:effectLst/>
              <a:uLnTx/>
              <a:uFillTx/>
              <a:latin typeface="Comic Sans MS" pitchFamily="66" charset="0"/>
              <a:ea typeface="+mj-ea"/>
              <a:cs typeface="+mj-cs"/>
            </a:endParaRPr>
          </a:p>
        </p:txBody>
      </p:sp>
      <p:sp>
        <p:nvSpPr>
          <p:cNvPr id="8" name="Rectangle 3"/>
          <p:cNvSpPr txBox="1">
            <a:spLocks noChangeArrowheads="1"/>
          </p:cNvSpPr>
          <p:nvPr/>
        </p:nvSpPr>
        <p:spPr>
          <a:xfrm>
            <a:off x="0" y="2274698"/>
            <a:ext cx="8892480" cy="4335884"/>
          </a:xfrm>
          <a:prstGeom prst="rect">
            <a:avLst/>
          </a:prstGeom>
        </p:spPr>
        <p:txBody>
          <a:bodyPr vert="horz" lIns="91440" tIns="45720" rIns="91440" bIns="45720" rtlCol="0">
            <a:normAutofit/>
          </a:bodyPr>
          <a:lstStyle/>
          <a:p>
            <a:pPr marL="0" marR="0" lvl="0" indent="0" algn="just" defTabSz="914400" rtl="0" eaLnBrk="1" fontAlgn="auto" latinLnBrk="0" hangingPunct="1">
              <a:lnSpc>
                <a:spcPct val="80000"/>
              </a:lnSpc>
              <a:spcBef>
                <a:spcPct val="20000"/>
              </a:spcBef>
              <a:spcAft>
                <a:spcPts val="0"/>
              </a:spcAft>
              <a:buClrTx/>
              <a:buSzTx/>
              <a:buFont typeface="Arial" pitchFamily="34" charset="0"/>
              <a:buNone/>
              <a:tabLst/>
              <a:defRPr/>
            </a:pPr>
            <a:r>
              <a:rPr kumimoji="0" lang="es-ES" sz="2000" b="1" i="0" strike="noStrike" kern="1200" cap="none" spc="0" normalizeH="0" baseline="0" noProof="0" dirty="0">
                <a:ln>
                  <a:noFill/>
                </a:ln>
                <a:effectLst/>
                <a:uLnTx/>
                <a:uFillTx/>
                <a:latin typeface="Comic Sans MS" pitchFamily="66" charset="0"/>
              </a:rPr>
              <a:t>       Actividades Propias:</a:t>
            </a:r>
          </a:p>
          <a:p>
            <a:pPr marL="457200" marR="0" lvl="1" indent="0" defTabSz="914400" rtl="0" eaLnBrk="1" fontAlgn="auto" latinLnBrk="0" hangingPunct="1">
              <a:spcAft>
                <a:spcPts val="0"/>
              </a:spcAft>
              <a:buClrTx/>
              <a:buSzTx/>
              <a:buFont typeface="Arial" pitchFamily="34" charset="0"/>
              <a:buNone/>
              <a:tabLst/>
              <a:defRPr/>
            </a:pPr>
            <a:r>
              <a:rPr kumimoji="0" lang="es-ES" sz="1800" b="0" i="0" strike="noStrike" kern="1200" cap="none" spc="0" normalizeH="0" baseline="0" noProof="0" dirty="0">
                <a:ln>
                  <a:noFill/>
                </a:ln>
                <a:effectLst/>
                <a:uLnTx/>
                <a:uFillTx/>
                <a:latin typeface="Comic Sans MS" pitchFamily="66" charset="0"/>
              </a:rPr>
              <a:t>Administración del Proyecto. Control de Calidad. Compras de Equipos y Materiales. Supervisión y Construcción de la obra Civil, Mecánica, Eléctrica y de Instrumentación. Desarrollo de Sistemas de Control. Calibración, Pruebas y Puesta en Marcha. Entrenamiento de Operadores y  Técnicos.</a:t>
            </a:r>
          </a:p>
          <a:p>
            <a:pPr marL="457200" marR="0" lvl="1" indent="0" defTabSz="914400" rtl="0" eaLnBrk="1" fontAlgn="auto" latinLnBrk="0" hangingPunct="1">
              <a:spcAft>
                <a:spcPts val="0"/>
              </a:spcAft>
              <a:buClrTx/>
              <a:buSzTx/>
              <a:buFont typeface="Arial" pitchFamily="34" charset="0"/>
              <a:buNone/>
              <a:tabLst/>
              <a:defRPr/>
            </a:pPr>
            <a:r>
              <a:rPr kumimoji="0" lang="es-ES" sz="1800" b="0" i="0" strike="noStrike" kern="1200" cap="none" spc="0" normalizeH="0" baseline="0" noProof="0" dirty="0">
                <a:ln>
                  <a:noFill/>
                </a:ln>
                <a:effectLst/>
                <a:uLnTx/>
                <a:uFillTx/>
                <a:latin typeface="Comic Sans MS" pitchFamily="66" charset="0"/>
              </a:rPr>
              <a:t>Servicio Técnico Posterior. </a:t>
            </a:r>
            <a:r>
              <a:rPr lang="es-ES" dirty="0">
                <a:latin typeface="Comic Sans MS" pitchFamily="66" charset="0"/>
              </a:rPr>
              <a:t>Montaje de Equipos, Tuberías.</a:t>
            </a:r>
          </a:p>
          <a:p>
            <a:pPr marL="457200" marR="0" lvl="1" indent="0" defTabSz="914400" rtl="0" eaLnBrk="1" fontAlgn="auto" latinLnBrk="0" hangingPunct="1">
              <a:spcAft>
                <a:spcPts val="0"/>
              </a:spcAft>
              <a:buClrTx/>
              <a:buSzTx/>
              <a:buFont typeface="Arial" pitchFamily="34" charset="0"/>
              <a:buNone/>
              <a:tabLst/>
              <a:defRPr/>
            </a:pPr>
            <a:r>
              <a:rPr lang="es-ES" dirty="0">
                <a:latin typeface="Comic Sans MS" pitchFamily="66" charset="0"/>
              </a:rPr>
              <a:t>Aplicación de Recubrimientos , Primarios, Acabados.</a:t>
            </a:r>
            <a:endParaRPr kumimoji="0" lang="es-ES" sz="1800" b="0" i="0" strike="noStrike" kern="1200" cap="none" spc="0" normalizeH="0" baseline="0" noProof="0" dirty="0">
              <a:ln>
                <a:noFill/>
              </a:ln>
              <a:effectLst/>
              <a:uLnTx/>
              <a:uFillTx/>
              <a:latin typeface="Comic Sans MS" pitchFamily="66" charset="0"/>
            </a:endParaRPr>
          </a:p>
        </p:txBody>
      </p:sp>
      <p:sp>
        <p:nvSpPr>
          <p:cNvPr id="9" name="Rectangle 4"/>
          <p:cNvSpPr>
            <a:spLocks noChangeArrowheads="1"/>
          </p:cNvSpPr>
          <p:nvPr/>
        </p:nvSpPr>
        <p:spPr bwMode="auto">
          <a:xfrm>
            <a:off x="0" y="4392493"/>
            <a:ext cx="8408640" cy="1759034"/>
          </a:xfrm>
          <a:prstGeom prst="rect">
            <a:avLst/>
          </a:prstGeom>
          <a:noFill/>
          <a:ln w="9525">
            <a:noFill/>
            <a:miter lim="800000"/>
            <a:headEnd/>
            <a:tailEnd/>
          </a:ln>
        </p:spPr>
        <p:txBody>
          <a:bodyPr/>
          <a:lstStyle/>
          <a:p>
            <a:pPr>
              <a:spcBef>
                <a:spcPct val="20000"/>
              </a:spcBef>
              <a:buClr>
                <a:srgbClr val="CC0000"/>
              </a:buClr>
            </a:pPr>
            <a:r>
              <a:rPr lang="es-ES" sz="2000" b="1" dirty="0">
                <a:latin typeface="Comic Sans MS" pitchFamily="66" charset="0"/>
              </a:rPr>
              <a:t>       Actividades Subcontratadas o del Asociado:</a:t>
            </a:r>
          </a:p>
          <a:p>
            <a:pPr marL="450850" lvl="1">
              <a:buClr>
                <a:srgbClr val="CC0000"/>
              </a:buClr>
            </a:pPr>
            <a:r>
              <a:rPr lang="es-ES" sz="1800" dirty="0">
                <a:latin typeface="Comic Sans MS" pitchFamily="66" charset="0"/>
              </a:rPr>
              <a:t>Fabricación de Equipos Mecánicos.</a:t>
            </a:r>
          </a:p>
          <a:p>
            <a:pPr marL="450850" lvl="1">
              <a:buClr>
                <a:srgbClr val="CC0000"/>
              </a:buClr>
            </a:pPr>
            <a:r>
              <a:rPr lang="es-ES" dirty="0">
                <a:latin typeface="Comic Sans MS" pitchFamily="66" charset="0"/>
              </a:rPr>
              <a:t>Pruebas no destructivas en</a:t>
            </a:r>
            <a:r>
              <a:rPr lang="es-ES" sz="1800" dirty="0">
                <a:latin typeface="Comic Sans MS" pitchFamily="66" charset="0"/>
              </a:rPr>
              <a:t> soldaduras.</a:t>
            </a:r>
          </a:p>
          <a:p>
            <a:pPr marL="450850" lvl="1">
              <a:buClr>
                <a:srgbClr val="CC0000"/>
              </a:buClr>
            </a:pPr>
            <a:r>
              <a:rPr lang="es-ES" dirty="0">
                <a:latin typeface="Comic Sans MS" pitchFamily="66" charset="0"/>
              </a:rPr>
              <a:t>Pruebas de Compactación.</a:t>
            </a:r>
          </a:p>
          <a:p>
            <a:pPr marL="450850" lvl="1">
              <a:buClr>
                <a:srgbClr val="CC0000"/>
              </a:buClr>
            </a:pPr>
            <a:r>
              <a:rPr lang="es-ES" dirty="0">
                <a:latin typeface="Comic Sans MS" pitchFamily="66" charset="0"/>
              </a:rPr>
              <a:t>Pruebas de Resistencia y Revenimiento a Concretos.</a:t>
            </a:r>
          </a:p>
          <a:p>
            <a:pPr marL="450850" lvl="1">
              <a:buClr>
                <a:srgbClr val="CC0000"/>
              </a:buClr>
            </a:pPr>
            <a:r>
              <a:rPr lang="es-ES" sz="1800" dirty="0">
                <a:latin typeface="Comic Sans MS" pitchFamily="66" charset="0"/>
              </a:rPr>
              <a:t>Calibración y Certificación de Equipos de Medición Mediante Patrones.</a:t>
            </a:r>
          </a:p>
        </p:txBody>
      </p:sp>
      <p:sp>
        <p:nvSpPr>
          <p:cNvPr id="14" name="2 Subtítulo">
            <a:extLst>
              <a:ext uri="{FF2B5EF4-FFF2-40B4-BE49-F238E27FC236}">
                <a16:creationId xmlns:a16="http://schemas.microsoft.com/office/drawing/2014/main" id="{DD7705B2-D7E5-4F32-9E8F-26DBB7999D26}"/>
              </a:ext>
            </a:extLst>
          </p:cNvPr>
          <p:cNvSpPr txBox="1">
            <a:spLocks/>
          </p:cNvSpPr>
          <p:nvPr/>
        </p:nvSpPr>
        <p:spPr>
          <a:xfrm>
            <a:off x="0" y="6453336"/>
            <a:ext cx="9144000" cy="415498"/>
          </a:xfrm>
          <a:prstGeom prst="rect">
            <a:avLst/>
          </a:prstGeom>
        </p:spPr>
        <p:txBody>
          <a:bodyPr vert="horz" lIns="91440" tIns="45720" rIns="91440" bIns="45720" rtlCol="0">
            <a:sp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MX" sz="900" b="1" dirty="0">
                <a:solidFill>
                  <a:schemeClr val="tx1"/>
                </a:solidFill>
              </a:rPr>
              <a:t>Mantenimiento Industrial de Delicias S DE R L DE CV</a:t>
            </a:r>
            <a:endParaRPr lang="es-MX" sz="900" dirty="0">
              <a:solidFill>
                <a:schemeClr val="tx1"/>
              </a:solidFill>
            </a:endParaRPr>
          </a:p>
          <a:p>
            <a:r>
              <a:rPr lang="es-MX" sz="900" dirty="0">
                <a:solidFill>
                  <a:schemeClr val="tx1"/>
                </a:solidFill>
              </a:rPr>
              <a:t>Calle 20 Norte 515     Fraccionamiento Imperial</a:t>
            </a:r>
            <a:r>
              <a:rPr lang="es-MX" sz="100" dirty="0">
                <a:solidFill>
                  <a:schemeClr val="tx1"/>
                </a:solidFill>
              </a:rPr>
              <a:t>                    </a:t>
            </a:r>
            <a:r>
              <a:rPr lang="es-MX" sz="900" dirty="0">
                <a:solidFill>
                  <a:schemeClr val="tx1"/>
                </a:solidFill>
              </a:rPr>
              <a:t>CP 33030   Tel 639 4740684 </a:t>
            </a:r>
            <a:r>
              <a:rPr lang="es-MX" sz="100" dirty="0">
                <a:solidFill>
                  <a:schemeClr val="tx1"/>
                </a:solidFill>
              </a:rPr>
              <a:t> </a:t>
            </a:r>
            <a:r>
              <a:rPr lang="es-MX" sz="900" dirty="0">
                <a:solidFill>
                  <a:schemeClr val="tx1"/>
                </a:solidFill>
              </a:rPr>
              <a:t>Cd Delicias, Chihuahua México    </a:t>
            </a:r>
            <a:r>
              <a:rPr lang="es-MX" sz="900" dirty="0">
                <a:solidFill>
                  <a:schemeClr val="tx1"/>
                </a:solidFill>
                <a:hlinkClick r:id="rId3"/>
              </a:rPr>
              <a:t>midchihuahua@outlook.com</a:t>
            </a:r>
            <a:endParaRPr lang="es-MX" sz="900" dirty="0">
              <a:solidFill>
                <a:schemeClr val="tx1"/>
              </a:solidFill>
            </a:endParaRPr>
          </a:p>
          <a:p>
            <a:endParaRPr lang="es-MX" sz="100" dirty="0">
              <a:solidFill>
                <a:schemeClr val="tx1"/>
              </a:solidFill>
            </a:endParaRPr>
          </a:p>
        </p:txBody>
      </p:sp>
      <p:sp>
        <p:nvSpPr>
          <p:cNvPr id="15" name="1 Título">
            <a:extLst>
              <a:ext uri="{FF2B5EF4-FFF2-40B4-BE49-F238E27FC236}">
                <a16:creationId xmlns:a16="http://schemas.microsoft.com/office/drawing/2014/main" id="{E9C5411F-E6DC-4DC5-8AD1-7D43D8A7755A}"/>
              </a:ext>
            </a:extLst>
          </p:cNvPr>
          <p:cNvSpPr txBox="1">
            <a:spLocks/>
          </p:cNvSpPr>
          <p:nvPr/>
        </p:nvSpPr>
        <p:spPr>
          <a:xfrm>
            <a:off x="179512" y="302038"/>
            <a:ext cx="5833526" cy="96672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MX" sz="1800" b="1" dirty="0">
                <a:solidFill>
                  <a:schemeClr val="tx2"/>
                </a:solidFill>
                <a:latin typeface="Comic Sans MS" pitchFamily="66" charset="0"/>
              </a:rPr>
              <a:t>MANTENIMIENTO INDUSTRIAL DE DELICIAS </a:t>
            </a:r>
            <a:br>
              <a:rPr lang="es-MX" sz="1800" b="1" dirty="0">
                <a:solidFill>
                  <a:schemeClr val="tx2"/>
                </a:solidFill>
                <a:latin typeface="Comic Sans MS" pitchFamily="66" charset="0"/>
              </a:rPr>
            </a:br>
            <a:r>
              <a:rPr lang="es-MX" sz="1800" b="1" dirty="0">
                <a:solidFill>
                  <a:schemeClr val="tx2"/>
                </a:solidFill>
                <a:latin typeface="Comic Sans MS" pitchFamily="66" charset="0"/>
              </a:rPr>
              <a:t>S. de R. L. DE C.V.</a:t>
            </a:r>
          </a:p>
        </p:txBody>
      </p:sp>
      <p:pic>
        <p:nvPicPr>
          <p:cNvPr id="16" name="Imagen 15">
            <a:extLst>
              <a:ext uri="{FF2B5EF4-FFF2-40B4-BE49-F238E27FC236}">
                <a16:creationId xmlns:a16="http://schemas.microsoft.com/office/drawing/2014/main" id="{3BD02DBF-6A0D-4BBF-979B-20BF51C33B4C}"/>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t="18976" r="3911" b="10016"/>
          <a:stretch/>
        </p:blipFill>
        <p:spPr>
          <a:xfrm>
            <a:off x="6156176" y="284874"/>
            <a:ext cx="2442930" cy="1015468"/>
          </a:xfrm>
          <a:prstGeom prst="rect">
            <a:avLst/>
          </a:prstGeom>
        </p:spPr>
      </p:pic>
      <p:pic>
        <p:nvPicPr>
          <p:cNvPr id="4098" name="Picture 2" descr="Resultado de imagen para prueba de ohm tierra">
            <a:extLst>
              <a:ext uri="{FF2B5EF4-FFF2-40B4-BE49-F238E27FC236}">
                <a16:creationId xmlns:a16="http://schemas.microsoft.com/office/drawing/2014/main" id="{2795DFD3-758E-4FA7-AF9C-77E683289D72}"/>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509929" y="4153099"/>
            <a:ext cx="2220142" cy="12235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a:xfrm>
            <a:off x="426325" y="3070730"/>
            <a:ext cx="5339900" cy="2756517"/>
          </a:xfrm>
          <a:prstGeom prst="rect">
            <a:avLst/>
          </a:prstGeom>
        </p:spPr>
        <p:txBody>
          <a:bodyPr vert="horz" lIns="91440" tIns="45720" rIns="91440" bIns="45720" rtlCol="0">
            <a:normAutofit/>
          </a:bodyPr>
          <a:lstStyle/>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lang="es-MX" dirty="0">
                <a:latin typeface="Comic Sans MS" pitchFamily="66" charset="0"/>
              </a:rPr>
              <a:t> 6</a:t>
            </a:r>
            <a:r>
              <a:rPr kumimoji="0" lang="es-MX" b="0" i="0" u="none" strike="noStrike" kern="1200" cap="none" spc="0" normalizeH="0" baseline="0" noProof="0" dirty="0">
                <a:ln>
                  <a:noFill/>
                </a:ln>
                <a:effectLst/>
                <a:uLnTx/>
                <a:uFillTx/>
                <a:latin typeface="Comic Sans MS" pitchFamily="66" charset="0"/>
              </a:rPr>
              <a:t> Sistemas de Control </a:t>
            </a:r>
            <a:r>
              <a:rPr kumimoji="0" lang="es-MX" b="0" i="0" u="none" strike="noStrike" kern="1200" cap="none" spc="0" normalizeH="0" baseline="0" noProof="0" dirty="0" err="1">
                <a:ln>
                  <a:noFill/>
                </a:ln>
                <a:effectLst/>
                <a:uLnTx/>
                <a:uFillTx/>
                <a:latin typeface="Comic Sans MS" pitchFamily="66" charset="0"/>
              </a:rPr>
              <a:t>Supervisorio</a:t>
            </a:r>
            <a:r>
              <a:rPr kumimoji="0" lang="es-MX" b="0" i="0" u="none" strike="noStrike" kern="1200" cap="none" spc="0" normalizeH="0" baseline="0" noProof="0" dirty="0">
                <a:ln>
                  <a:noFill/>
                </a:ln>
                <a:effectLst/>
                <a:uLnTx/>
                <a:uFillTx/>
                <a:latin typeface="Comic Sans MS" pitchFamily="66" charset="0"/>
              </a:rPr>
              <a:t> </a:t>
            </a: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kumimoji="0" lang="es-MX" b="0" i="0" u="none" strike="noStrike" kern="1200" cap="none" spc="0" normalizeH="0" baseline="0" noProof="0" dirty="0">
                <a:ln>
                  <a:noFill/>
                </a:ln>
                <a:effectLst/>
                <a:uLnTx/>
                <a:uFillTx/>
                <a:latin typeface="Comic Sans MS" pitchFamily="66" charset="0"/>
              </a:rPr>
              <a:t>    y de Adquisición de Datos.</a:t>
            </a: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kumimoji="0" lang="es-ES" b="0" i="0" u="none" strike="noStrike" kern="1200" cap="none" spc="0" normalizeH="0" baseline="0" noProof="0" dirty="0">
                <a:ln>
                  <a:noFill/>
                </a:ln>
                <a:effectLst/>
                <a:uLnTx/>
                <a:uFillTx/>
                <a:latin typeface="Comic Sans MS" pitchFamily="66" charset="0"/>
              </a:rPr>
              <a:t> 4 Sistemas de Medición de Transferencia</a:t>
            </a: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kumimoji="0" lang="es-ES" b="0" i="0" u="none" strike="noStrike" kern="1200" cap="none" spc="0" normalizeH="0" baseline="0" noProof="0" dirty="0">
                <a:ln>
                  <a:noFill/>
                </a:ln>
                <a:effectLst/>
                <a:uLnTx/>
                <a:uFillTx/>
                <a:latin typeface="Comic Sans MS" pitchFamily="66" charset="0"/>
              </a:rPr>
              <a:t>    y Custodia (líquidos y gas).</a:t>
            </a: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lang="es-ES" noProof="0" dirty="0">
                <a:latin typeface="Comic Sans MS" pitchFamily="66" charset="0"/>
              </a:rPr>
              <a:t>10</a:t>
            </a:r>
            <a:r>
              <a:rPr kumimoji="0" lang="es-ES" b="0" i="0" u="none" strike="noStrike" kern="1200" cap="none" spc="0" normalizeH="0" baseline="0" noProof="0" dirty="0">
                <a:ln>
                  <a:noFill/>
                </a:ln>
                <a:effectLst/>
                <a:uLnTx/>
                <a:uFillTx/>
                <a:latin typeface="Comic Sans MS" pitchFamily="66" charset="0"/>
              </a:rPr>
              <a:t> Sistemas de Seguridad y Contra incendio.</a:t>
            </a: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lang="es-ES" dirty="0">
                <a:latin typeface="Comic Sans MS" pitchFamily="66" charset="0"/>
              </a:rPr>
              <a:t> 2</a:t>
            </a:r>
            <a:r>
              <a:rPr kumimoji="0" lang="es-ES" b="0" i="0" u="none" strike="noStrike" kern="1200" cap="none" spc="0" normalizeH="0" baseline="0" noProof="0" dirty="0">
                <a:ln>
                  <a:noFill/>
                </a:ln>
                <a:effectLst/>
                <a:uLnTx/>
                <a:uFillTx/>
                <a:latin typeface="Comic Sans MS" pitchFamily="66" charset="0"/>
              </a:rPr>
              <a:t> Baterías</a:t>
            </a:r>
            <a:r>
              <a:rPr kumimoji="0" lang="es-ES" b="0" i="0" u="none" strike="noStrike" kern="1200" cap="none" spc="0" normalizeH="0" noProof="0" dirty="0">
                <a:ln>
                  <a:noFill/>
                </a:ln>
                <a:effectLst/>
                <a:uLnTx/>
                <a:uFillTx/>
                <a:latin typeface="Comic Sans MS" pitchFamily="66" charset="0"/>
              </a:rPr>
              <a:t> de </a:t>
            </a:r>
            <a:r>
              <a:rPr lang="es-ES" noProof="0" dirty="0">
                <a:latin typeface="Comic Sans MS" pitchFamily="66" charset="0"/>
              </a:rPr>
              <a:t>Separación.</a:t>
            </a:r>
            <a:endParaRPr kumimoji="0" lang="es-ES" b="0" i="0" u="none" strike="noStrike" kern="1200" cap="none" spc="0" normalizeH="0" baseline="0" noProof="0" dirty="0">
              <a:ln>
                <a:noFill/>
              </a:ln>
              <a:effectLst/>
              <a:uLnTx/>
              <a:uFillTx/>
              <a:latin typeface="Comic Sans MS" pitchFamily="66" charset="0"/>
            </a:endParaRP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kumimoji="0" lang="es-ES" b="0" i="0" u="none" strike="noStrike" kern="1200" cap="none" spc="0" normalizeH="0" baseline="0" noProof="0" dirty="0">
                <a:ln>
                  <a:noFill/>
                </a:ln>
                <a:effectLst/>
                <a:uLnTx/>
                <a:uFillTx/>
                <a:latin typeface="Comic Sans MS" pitchFamily="66" charset="0"/>
              </a:rPr>
              <a:t>11 Módulos de Separación Portátiles.</a:t>
            </a: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kumimoji="0" lang="es-ES" b="0" i="0" u="none" strike="noStrike" kern="1200" cap="none" spc="0" normalizeH="0" baseline="0" noProof="0" dirty="0">
                <a:ln>
                  <a:noFill/>
                </a:ln>
                <a:effectLst/>
                <a:uLnTx/>
                <a:uFillTx/>
                <a:latin typeface="Comic Sans MS" pitchFamily="66" charset="0"/>
              </a:rPr>
              <a:t> 2 </a:t>
            </a:r>
            <a:r>
              <a:rPr lang="es-ES" dirty="0">
                <a:latin typeface="Comic Sans MS" pitchFamily="66" charset="0"/>
              </a:rPr>
              <a:t>Lí</a:t>
            </a:r>
            <a:r>
              <a:rPr kumimoji="0" lang="es-ES" b="0" i="0" u="none" strike="noStrike" kern="1200" cap="none" spc="0" normalizeH="0" baseline="0" noProof="0" dirty="0">
                <a:ln>
                  <a:noFill/>
                </a:ln>
                <a:effectLst/>
                <a:uLnTx/>
                <a:uFillTx/>
                <a:latin typeface="Comic Sans MS" pitchFamily="66" charset="0"/>
              </a:rPr>
              <a:t>neas</a:t>
            </a:r>
            <a:r>
              <a:rPr kumimoji="0" lang="es-ES" b="0" i="0" u="none" strike="noStrike" kern="1200" cap="none" spc="0" normalizeH="0" noProof="0" dirty="0">
                <a:ln>
                  <a:noFill/>
                </a:ln>
                <a:effectLst/>
                <a:uLnTx/>
                <a:uFillTx/>
                <a:latin typeface="Comic Sans MS" pitchFamily="66" charset="0"/>
              </a:rPr>
              <a:t> en Medía Tensión</a:t>
            </a:r>
            <a:endParaRPr kumimoji="0" lang="es-ES" b="0" i="0" u="none" strike="noStrike" kern="1200" cap="none" spc="0" normalizeH="0" baseline="0" noProof="0" dirty="0">
              <a:ln>
                <a:noFill/>
              </a:ln>
              <a:effectLst/>
              <a:uLnTx/>
              <a:uFillTx/>
              <a:latin typeface="Comic Sans MS" pitchFamily="66" charset="0"/>
            </a:endParaRPr>
          </a:p>
          <a:p>
            <a:pPr marL="0" marR="0" lvl="0" indent="0" defTabSz="914400" rtl="0" eaLnBrk="1" fontAlgn="auto" latinLnBrk="0" hangingPunct="1">
              <a:lnSpc>
                <a:spcPct val="90000"/>
              </a:lnSpc>
              <a:spcBef>
                <a:spcPct val="20000"/>
              </a:spcBef>
              <a:spcAft>
                <a:spcPts val="0"/>
              </a:spcAft>
              <a:buClrTx/>
              <a:buSzTx/>
              <a:buFont typeface="Arial" pitchFamily="34" charset="0"/>
              <a:buNone/>
              <a:tabLst/>
              <a:defRPr/>
            </a:pPr>
            <a:r>
              <a:rPr lang="es-ES" dirty="0">
                <a:latin typeface="Comic Sans MS" pitchFamily="66" charset="0"/>
              </a:rPr>
              <a:t> 2 Sistemas de Pararrayos del Tipo Ionizánte.</a:t>
            </a:r>
            <a:endParaRPr kumimoji="0" lang="es-ES" b="0" i="0" u="none" strike="noStrike" kern="1200" cap="none" spc="0" normalizeH="0" baseline="0" noProof="0" dirty="0">
              <a:ln>
                <a:noFill/>
              </a:ln>
              <a:effectLst/>
              <a:uLnTx/>
              <a:uFillTx/>
              <a:latin typeface="Comic Sans MS" pitchFamily="66" charset="0"/>
            </a:endParaRPr>
          </a:p>
        </p:txBody>
      </p:sp>
      <p:sp>
        <p:nvSpPr>
          <p:cNvPr id="8" name="Rectangle 2"/>
          <p:cNvSpPr txBox="1">
            <a:spLocks noChangeArrowheads="1"/>
          </p:cNvSpPr>
          <p:nvPr/>
        </p:nvSpPr>
        <p:spPr>
          <a:xfrm>
            <a:off x="1331640" y="1840925"/>
            <a:ext cx="4004320" cy="72008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MX" sz="3200" b="0" i="0" u="none" strike="noStrike" kern="1200" cap="none" spc="0" normalizeH="0" baseline="0" noProof="0" dirty="0">
                <a:ln>
                  <a:noFill/>
                </a:ln>
                <a:solidFill>
                  <a:srgbClr val="C00000"/>
                </a:solidFill>
                <a:effectLst/>
                <a:uLnTx/>
                <a:uFillTx/>
                <a:latin typeface="Comic Sans MS" pitchFamily="66" charset="0"/>
                <a:ea typeface="+mj-ea"/>
                <a:cs typeface="+mj-cs"/>
              </a:rPr>
              <a:t>Experiencia</a:t>
            </a:r>
            <a:endParaRPr kumimoji="0" lang="es-ES" sz="3200" b="0" i="0" u="none" strike="noStrike" kern="1200" cap="none" spc="0" normalizeH="0" baseline="0" noProof="0" dirty="0">
              <a:ln>
                <a:noFill/>
              </a:ln>
              <a:solidFill>
                <a:srgbClr val="C00000"/>
              </a:solidFill>
              <a:effectLst/>
              <a:uLnTx/>
              <a:uFillTx/>
              <a:latin typeface="Comic Sans MS" pitchFamily="66" charset="0"/>
              <a:ea typeface="+mj-ea"/>
              <a:cs typeface="+mj-cs"/>
            </a:endParaRPr>
          </a:p>
        </p:txBody>
      </p:sp>
      <p:sp>
        <p:nvSpPr>
          <p:cNvPr id="13" name="2 Subtítulo">
            <a:extLst>
              <a:ext uri="{FF2B5EF4-FFF2-40B4-BE49-F238E27FC236}">
                <a16:creationId xmlns:a16="http://schemas.microsoft.com/office/drawing/2014/main" id="{E39E2B3D-0B89-4AED-8AA1-86EEB5C6CB55}"/>
              </a:ext>
            </a:extLst>
          </p:cNvPr>
          <p:cNvSpPr txBox="1">
            <a:spLocks/>
          </p:cNvSpPr>
          <p:nvPr/>
        </p:nvSpPr>
        <p:spPr>
          <a:xfrm>
            <a:off x="0" y="6453336"/>
            <a:ext cx="9144000" cy="415498"/>
          </a:xfrm>
          <a:prstGeom prst="rect">
            <a:avLst/>
          </a:prstGeom>
        </p:spPr>
        <p:txBody>
          <a:bodyPr vert="horz" lIns="91440" tIns="45720" rIns="91440" bIns="45720" rtlCol="0">
            <a:sp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MX" sz="900" b="1" dirty="0">
                <a:solidFill>
                  <a:schemeClr val="tx1"/>
                </a:solidFill>
              </a:rPr>
              <a:t>Mantenimiento Industrial de Delicias S DE R L DE CV</a:t>
            </a:r>
            <a:endParaRPr lang="es-MX" sz="900" dirty="0">
              <a:solidFill>
                <a:schemeClr val="tx1"/>
              </a:solidFill>
            </a:endParaRPr>
          </a:p>
          <a:p>
            <a:r>
              <a:rPr lang="es-MX" sz="900" dirty="0">
                <a:solidFill>
                  <a:schemeClr val="tx1"/>
                </a:solidFill>
              </a:rPr>
              <a:t>Calle 20 Norte 515     Fraccionamiento Imperial</a:t>
            </a:r>
            <a:r>
              <a:rPr lang="es-MX" sz="100" dirty="0">
                <a:solidFill>
                  <a:schemeClr val="tx1"/>
                </a:solidFill>
              </a:rPr>
              <a:t>                    </a:t>
            </a:r>
            <a:r>
              <a:rPr lang="es-MX" sz="900" dirty="0">
                <a:solidFill>
                  <a:schemeClr val="tx1"/>
                </a:solidFill>
              </a:rPr>
              <a:t>CP 33030   Tel 639 4740684 </a:t>
            </a:r>
            <a:r>
              <a:rPr lang="es-MX" sz="100" dirty="0">
                <a:solidFill>
                  <a:schemeClr val="tx1"/>
                </a:solidFill>
              </a:rPr>
              <a:t> </a:t>
            </a:r>
            <a:r>
              <a:rPr lang="es-MX" sz="900" dirty="0">
                <a:solidFill>
                  <a:schemeClr val="tx1"/>
                </a:solidFill>
              </a:rPr>
              <a:t>Cd Delicias, Chihuahua México    </a:t>
            </a:r>
            <a:r>
              <a:rPr lang="es-MX" sz="900" dirty="0">
                <a:solidFill>
                  <a:schemeClr val="tx1"/>
                </a:solidFill>
                <a:hlinkClick r:id="rId3"/>
              </a:rPr>
              <a:t>midchihuahua@outlook.com</a:t>
            </a:r>
            <a:endParaRPr lang="es-MX" sz="900" dirty="0">
              <a:solidFill>
                <a:schemeClr val="tx1"/>
              </a:solidFill>
            </a:endParaRPr>
          </a:p>
          <a:p>
            <a:endParaRPr lang="es-MX" sz="100" dirty="0">
              <a:solidFill>
                <a:schemeClr val="tx1"/>
              </a:solidFill>
            </a:endParaRPr>
          </a:p>
        </p:txBody>
      </p:sp>
      <p:sp>
        <p:nvSpPr>
          <p:cNvPr id="14" name="1 Título">
            <a:extLst>
              <a:ext uri="{FF2B5EF4-FFF2-40B4-BE49-F238E27FC236}">
                <a16:creationId xmlns:a16="http://schemas.microsoft.com/office/drawing/2014/main" id="{080E8AEC-AD6E-4018-977D-A2FABD6ABC27}"/>
              </a:ext>
            </a:extLst>
          </p:cNvPr>
          <p:cNvSpPr txBox="1">
            <a:spLocks/>
          </p:cNvSpPr>
          <p:nvPr/>
        </p:nvSpPr>
        <p:spPr>
          <a:xfrm>
            <a:off x="179512" y="302038"/>
            <a:ext cx="5833526" cy="96672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s-MX" sz="1800" b="1" dirty="0">
                <a:solidFill>
                  <a:schemeClr val="tx2"/>
                </a:solidFill>
                <a:latin typeface="Comic Sans MS" pitchFamily="66" charset="0"/>
              </a:rPr>
              <a:t>MANTENIMIENTO INDUSTRIAL DE DELICIAS </a:t>
            </a:r>
            <a:br>
              <a:rPr lang="es-MX" sz="1800" b="1" dirty="0">
                <a:solidFill>
                  <a:schemeClr val="tx2"/>
                </a:solidFill>
                <a:latin typeface="Comic Sans MS" pitchFamily="66" charset="0"/>
              </a:rPr>
            </a:br>
            <a:r>
              <a:rPr lang="es-MX" sz="1800" b="1" dirty="0">
                <a:solidFill>
                  <a:schemeClr val="tx2"/>
                </a:solidFill>
                <a:latin typeface="Comic Sans MS" pitchFamily="66" charset="0"/>
              </a:rPr>
              <a:t>S. de R. L. DE C.V.</a:t>
            </a:r>
          </a:p>
        </p:txBody>
      </p:sp>
      <p:pic>
        <p:nvPicPr>
          <p:cNvPr id="15" name="Imagen 14">
            <a:extLst>
              <a:ext uri="{FF2B5EF4-FFF2-40B4-BE49-F238E27FC236}">
                <a16:creationId xmlns:a16="http://schemas.microsoft.com/office/drawing/2014/main" id="{AA8B5AC6-3281-46C3-B70E-09F13FD19935}"/>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t="18976" r="3911" b="10016"/>
          <a:stretch/>
        </p:blipFill>
        <p:spPr>
          <a:xfrm>
            <a:off x="6156176" y="284874"/>
            <a:ext cx="2442930" cy="1015468"/>
          </a:xfrm>
          <a:prstGeom prst="rect">
            <a:avLst/>
          </a:prstGeom>
        </p:spPr>
      </p:pic>
      <p:pic>
        <p:nvPicPr>
          <p:cNvPr id="5122" name="Picture 2" descr="Resultado de imagen para dinoesferas erico">
            <a:extLst>
              <a:ext uri="{FF2B5EF4-FFF2-40B4-BE49-F238E27FC236}">
                <a16:creationId xmlns:a16="http://schemas.microsoft.com/office/drawing/2014/main" id="{3CAFE01C-199E-4DC2-8F20-3EFF19EEAC04}"/>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6788902" y="1840925"/>
            <a:ext cx="1794858" cy="1084019"/>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Resultado de imagen para erico dinoesferas instalacion">
            <a:extLst>
              <a:ext uri="{FF2B5EF4-FFF2-40B4-BE49-F238E27FC236}">
                <a16:creationId xmlns:a16="http://schemas.microsoft.com/office/drawing/2014/main" id="{E2D5EBD4-50F5-428A-8E41-A03EDAF58479}"/>
              </a:ext>
            </a:extLst>
          </p:cNvPr>
          <p:cNvPicPr>
            <a:picLocks noChangeAspect="1" noChangeArrowheads="1"/>
          </p:cNvPicPr>
          <p:nvPr/>
        </p:nvPicPr>
        <p:blipFill>
          <a:blip r:embed="rId6">
            <a:extLst>
              <a:ext uri="{28A0092B-C50C-407E-A947-70E740481C1C}">
                <a14:useLocalDpi xmlns:a14="http://schemas.microsoft.com/office/drawing/2010/main"/>
              </a:ext>
            </a:extLst>
          </a:blip>
          <a:srcRect/>
          <a:stretch>
            <a:fillRect/>
          </a:stretch>
        </p:blipFill>
        <p:spPr bwMode="auto">
          <a:xfrm>
            <a:off x="6788902" y="2996952"/>
            <a:ext cx="1810204" cy="1055522"/>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Resultado de imagen para tableros de control">
            <a:extLst>
              <a:ext uri="{FF2B5EF4-FFF2-40B4-BE49-F238E27FC236}">
                <a16:creationId xmlns:a16="http://schemas.microsoft.com/office/drawing/2014/main" id="{3E360CDD-C98C-42D3-89A7-B445A2CAB8E5}"/>
              </a:ext>
            </a:extLst>
          </p:cNvPr>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6788902" y="4179360"/>
            <a:ext cx="1810204" cy="1008699"/>
          </a:xfrm>
          <a:prstGeom prst="rect">
            <a:avLst/>
          </a:prstGeom>
          <a:noFill/>
          <a:extLst>
            <a:ext uri="{909E8E84-426E-40DD-AFC4-6F175D3DCCD1}">
              <a14:hiddenFill xmlns:a14="http://schemas.microsoft.com/office/drawing/2010/main">
                <a:solidFill>
                  <a:srgbClr val="FFFFFF"/>
                </a:solidFill>
              </a14:hiddenFill>
            </a:ext>
          </a:extLst>
        </p:spPr>
      </p:pic>
      <p:pic>
        <p:nvPicPr>
          <p:cNvPr id="5128" name="Picture 8" descr="Imagen relacionada">
            <a:extLst>
              <a:ext uri="{FF2B5EF4-FFF2-40B4-BE49-F238E27FC236}">
                <a16:creationId xmlns:a16="http://schemas.microsoft.com/office/drawing/2014/main" id="{1F527DF9-5026-4413-93E2-5B4D74D1C7FE}"/>
              </a:ext>
            </a:extLst>
          </p:cNvPr>
          <p:cNvPicPr>
            <a:picLocks noChangeAspect="1" noChangeArrowheads="1"/>
          </p:cNvPicPr>
          <p:nvPr/>
        </p:nvPicPr>
        <p:blipFill>
          <a:blip r:embed="rId8" cstate="screen">
            <a:extLst>
              <a:ext uri="{28A0092B-C50C-407E-A947-70E740481C1C}">
                <a14:useLocalDpi xmlns:a14="http://schemas.microsoft.com/office/drawing/2010/main"/>
              </a:ext>
            </a:extLst>
          </a:blip>
          <a:srcRect/>
          <a:stretch>
            <a:fillRect/>
          </a:stretch>
        </p:blipFill>
        <p:spPr bwMode="auto">
          <a:xfrm>
            <a:off x="6788903" y="5358870"/>
            <a:ext cx="1794858" cy="9504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3116</TotalTime>
  <Words>1782</Words>
  <Application>Microsoft Office PowerPoint</Application>
  <PresentationFormat>Presentación en pantalla (4:3)</PresentationFormat>
  <Paragraphs>245</Paragraphs>
  <Slides>21</Slides>
  <Notes>21</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21</vt:i4>
      </vt:variant>
    </vt:vector>
  </HeadingPairs>
  <TitlesOfParts>
    <vt:vector size="27" baseType="lpstr">
      <vt:lpstr>Arial</vt:lpstr>
      <vt:lpstr>Calibri</vt:lpstr>
      <vt:lpstr>Comic Sans MS</vt:lpstr>
      <vt:lpstr>Incised901 Lt BT</vt:lpstr>
      <vt:lpstr>Lato</vt:lpstr>
      <vt:lpstr>Tema de Office</vt:lpstr>
      <vt:lpstr>MANTENIMIENTO INDUSTRIAL DE DELICIAS  S. de R. L. DE C.V.</vt:lpstr>
      <vt:lpstr>MANTENIMIENTO INDUSTRIAL DE DELICIAS  S. de R. L. DE C.V.</vt:lpstr>
      <vt:lpstr>MANTENIMIENTO INDUSTRIAL DE DELICIAS  S. de R. L. DE C.V.</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CONSTRUCCIONES OLINTEC, S. de R. L.</dc:title>
  <dc:creator>Olintec</dc:creator>
  <cp:lastModifiedBy>Roal Cabrera</cp:lastModifiedBy>
  <cp:revision>240</cp:revision>
  <cp:lastPrinted>2014-06-13T03:12:38Z</cp:lastPrinted>
  <dcterms:created xsi:type="dcterms:W3CDTF">2013-08-16T20:16:08Z</dcterms:created>
  <dcterms:modified xsi:type="dcterms:W3CDTF">2019-04-30T20:52:41Z</dcterms:modified>
</cp:coreProperties>
</file>